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93" r:id="rId2"/>
    <p:sldId id="348" r:id="rId3"/>
    <p:sldId id="349" r:id="rId4"/>
    <p:sldId id="350" r:id="rId5"/>
    <p:sldId id="351" r:id="rId6"/>
    <p:sldId id="300" r:id="rId7"/>
    <p:sldId id="306" r:id="rId8"/>
    <p:sldId id="339" r:id="rId9"/>
    <p:sldId id="308" r:id="rId10"/>
    <p:sldId id="316" r:id="rId11"/>
    <p:sldId id="317" r:id="rId12"/>
    <p:sldId id="318" r:id="rId13"/>
    <p:sldId id="321" r:id="rId14"/>
    <p:sldId id="320" r:id="rId15"/>
    <p:sldId id="324" r:id="rId16"/>
    <p:sldId id="352" r:id="rId17"/>
    <p:sldId id="323" r:id="rId18"/>
    <p:sldId id="353" r:id="rId19"/>
    <p:sldId id="354" r:id="rId20"/>
    <p:sldId id="332" r:id="rId21"/>
    <p:sldId id="355" r:id="rId22"/>
    <p:sldId id="328" r:id="rId23"/>
    <p:sldId id="327" r:id="rId24"/>
    <p:sldId id="357" r:id="rId25"/>
    <p:sldId id="329" r:id="rId26"/>
    <p:sldId id="331" r:id="rId27"/>
    <p:sldId id="326" r:id="rId28"/>
    <p:sldId id="319" r:id="rId29"/>
    <p:sldId id="340" r:id="rId30"/>
    <p:sldId id="309" r:id="rId31"/>
    <p:sldId id="358" r:id="rId32"/>
    <p:sldId id="315" r:id="rId33"/>
    <p:sldId id="314" r:id="rId34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9pPr>
  </p:defaultTextStyle>
  <p:extLst>
    <p:ext uri="{521415D9-36F7-43E2-AB2F-B90AF26B5E84}">
      <p14:sectionLst xmlns:p14="http://schemas.microsoft.com/office/powerpoint/2010/main">
        <p14:section name="Introduction" id="{450EE843-1BA0-405B-98CF-C65CCBF644CB}">
          <p14:sldIdLst>
            <p14:sldId id="293"/>
            <p14:sldId id="348"/>
            <p14:sldId id="349"/>
            <p14:sldId id="350"/>
            <p14:sldId id="351"/>
            <p14:sldId id="300"/>
            <p14:sldId id="306"/>
          </p14:sldIdLst>
        </p14:section>
        <p14:section name="HTML &amp; CSS" id="{6200CF55-2231-4F0F-BB45-C4DF324A11D6}">
          <p14:sldIdLst>
            <p14:sldId id="339"/>
            <p14:sldId id="308"/>
            <p14:sldId id="316"/>
            <p14:sldId id="317"/>
            <p14:sldId id="318"/>
            <p14:sldId id="321"/>
            <p14:sldId id="320"/>
            <p14:sldId id="324"/>
            <p14:sldId id="352"/>
            <p14:sldId id="323"/>
            <p14:sldId id="353"/>
            <p14:sldId id="354"/>
            <p14:sldId id="332"/>
            <p14:sldId id="355"/>
            <p14:sldId id="328"/>
            <p14:sldId id="327"/>
            <p14:sldId id="357"/>
            <p14:sldId id="329"/>
            <p14:sldId id="331"/>
            <p14:sldId id="326"/>
            <p14:sldId id="319"/>
          </p14:sldIdLst>
        </p14:section>
        <p14:section name="Bootstrap" id="{65BE50CC-9DBB-4934-9AB3-B3D113038559}">
          <p14:sldIdLst>
            <p14:sldId id="340"/>
            <p14:sldId id="309"/>
            <p14:sldId id="358"/>
            <p14:sldId id="315"/>
          </p14:sldIdLst>
        </p14:section>
        <p14:section name="Presentation + End" id="{7E6A8D2D-9916-4BF1-9081-401FA697A00D}">
          <p14:sldIdLst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FDF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6" autoAdjust="0"/>
    <p:restoredTop sz="90073" autoAdjust="0"/>
  </p:normalViewPr>
  <p:slideViewPr>
    <p:cSldViewPr snapToGrid="0">
      <p:cViewPr>
        <p:scale>
          <a:sx n="75" d="100"/>
          <a:sy n="75" d="100"/>
        </p:scale>
        <p:origin x="2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9BA5D4AE-7CF6-4A16-AC64-AD7056B15A6B}" type="datetime1">
              <a:rPr lang="en-US"/>
              <a:pPr>
                <a:defRPr/>
              </a:pPr>
              <a:t>18/12/2015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DDFE7D68-E557-4F4B-9128-4D98AE4AD0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08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7A0FBEF9-85EB-4093-B4CF-C625EFAC7B58}" type="datetime1">
              <a:rPr lang="en-US"/>
              <a:pPr>
                <a:defRPr/>
              </a:pPr>
              <a:t>18/12/2015</a:t>
            </a:fld>
            <a:endParaRPr lang="en-US" dirty="0"/>
          </a:p>
        </p:txBody>
      </p:sp>
      <p:sp>
        <p:nvSpPr>
          <p:cNvPr id="440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E179C0B4-48E2-4F22-B32D-AB4319E9ED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1046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ＭＳ Ｐゴシック" charset="-128"/>
        <a:cs typeface="ＭＳ Ｐゴシック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ＭＳ Ｐゴシック" charset="-128"/>
        <a:cs typeface="ＭＳ Ｐゴシック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ＭＳ Ｐゴシック" charset="-128"/>
        <a:cs typeface="ＭＳ Ｐゴシック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ＭＳ Ｐゴシック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9C0B4-48E2-4F22-B32D-AB4319E9ED3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21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DOCTYPE</a:t>
            </a:r>
          </a:p>
          <a:p>
            <a:r>
              <a:rPr lang="en-US" dirty="0" smtClean="0"/>
              <a:t>Always put &lt;!DOCTYPE html&gt; on the first line. </a:t>
            </a:r>
          </a:p>
          <a:p>
            <a:r>
              <a:rPr lang="en-US" dirty="0" smtClean="0"/>
              <a:t>This tells the browser what language it's reading (in this case, HTML).</a:t>
            </a:r>
          </a:p>
          <a:p>
            <a:r>
              <a:rPr lang="en-US" dirty="0" smtClean="0"/>
              <a:t>HEAD</a:t>
            </a:r>
          </a:p>
          <a:p>
            <a:r>
              <a:rPr lang="en-US" dirty="0" smtClean="0"/>
              <a:t>The head contains information about your HTML file, like its title. The title is what we see in the browser's title bar or page tab. </a:t>
            </a:r>
          </a:p>
          <a:p>
            <a:r>
              <a:rPr lang="en-US" dirty="0" smtClean="0"/>
              <a:t>Meta information</a:t>
            </a:r>
          </a:p>
          <a:p>
            <a:r>
              <a:rPr lang="en-US" dirty="0" smtClean="0"/>
              <a:t>Link to </a:t>
            </a:r>
            <a:r>
              <a:rPr lang="en-US" dirty="0" err="1" smtClean="0"/>
              <a:t>css</a:t>
            </a:r>
            <a:endParaRPr lang="en-US" dirty="0" smtClean="0"/>
          </a:p>
          <a:p>
            <a:r>
              <a:rPr lang="en-US" dirty="0" smtClean="0"/>
              <a:t>Link to script</a:t>
            </a:r>
          </a:p>
          <a:p>
            <a:r>
              <a:rPr lang="en-US" dirty="0" smtClean="0"/>
              <a:t>BODY</a:t>
            </a:r>
          </a:p>
          <a:p>
            <a:r>
              <a:rPr lang="en-US" dirty="0" smtClean="0"/>
              <a:t>The body is where you put your content, such as text, images, and links. The content in the body is what will be visible on the actual page.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9C0B4-48E2-4F22-B32D-AB4319E9ED3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547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9C0B4-48E2-4F22-B32D-AB4319E9ED3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57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9C0B4-48E2-4F22-B32D-AB4319E9ED3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24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9C0B4-48E2-4F22-B32D-AB4319E9ED3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231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9C0B4-48E2-4F22-B32D-AB4319E9ED3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23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9C0B4-48E2-4F22-B32D-AB4319E9ED3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07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9C0B4-48E2-4F22-B32D-AB4319E9ED3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565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9C0B4-48E2-4F22-B32D-AB4319E9ED3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75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9C0B4-48E2-4F22-B32D-AB4319E9ED3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12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9C0B4-48E2-4F22-B32D-AB4319E9ED3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434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9C0B4-48E2-4F22-B32D-AB4319E9ED3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8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9C0B4-48E2-4F22-B32D-AB4319E9ED3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969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9C0B4-48E2-4F22-B32D-AB4319E9ED3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50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TMO_Logo_3c_Slogan_n_NL.png"/>
          <p:cNvPicPr>
            <a:picLocks noChangeAspect="1"/>
          </p:cNvPicPr>
          <p:nvPr userDrawn="1"/>
        </p:nvPicPr>
        <p:blipFill>
          <a:blip r:embed="rId2"/>
          <a:srcRect r="35535"/>
          <a:stretch>
            <a:fillRect/>
          </a:stretch>
        </p:blipFill>
        <p:spPr bwMode="auto">
          <a:xfrm>
            <a:off x="293688" y="6210300"/>
            <a:ext cx="25590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Afbeelding 6" descr="TMO_Logo_3c_Slogan_n_NL.png"/>
          <p:cNvPicPr>
            <a:picLocks noChangeAspect="1"/>
          </p:cNvPicPr>
          <p:nvPr userDrawn="1"/>
        </p:nvPicPr>
        <p:blipFill>
          <a:blip r:embed="rId2"/>
          <a:srcRect l="56602" t="2" r="-1929" b="-35"/>
          <a:stretch>
            <a:fillRect/>
          </a:stretch>
        </p:blipFill>
        <p:spPr bwMode="auto">
          <a:xfrm>
            <a:off x="7199313" y="6210300"/>
            <a:ext cx="1800225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0675" y="3609975"/>
            <a:ext cx="8610600" cy="1371600"/>
          </a:xfrm>
        </p:spPr>
        <p:txBody>
          <a:bodyPr/>
          <a:lstStyle>
            <a:lvl1pPr>
              <a:lnSpc>
                <a:spcPct val="9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149850"/>
            <a:ext cx="8610600" cy="588963"/>
          </a:xfrm>
        </p:spPr>
        <p:txBody>
          <a:bodyPr/>
          <a:lstStyle>
            <a:lvl1pPr>
              <a:defRPr sz="3100">
                <a:solidFill>
                  <a:schemeClr val="bg1"/>
                </a:solidFill>
                <a:latin typeface="Tele-GroteskUlt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lIns="91440" tIns="45720" rIns="91440" bIns="4572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15 November 2015</a:t>
            </a:r>
            <a:endParaRPr lang="en-US" dirty="0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58B5A5-7215-41DF-91C3-838C9E5FFB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dirty="0" smtClean="0"/>
              <a:t>15 November 2015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AF87DC-4FDE-4077-B3F7-7AE9BBFB0F7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dirty="0" smtClean="0"/>
              <a:t>15 November 2015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2E4C4-4BCC-4864-B19C-37F8D3A5B9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88"/>
            <a:ext cx="7696200" cy="5778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304800" y="1090613"/>
            <a:ext cx="4229100" cy="4572000"/>
          </a:xfrm>
        </p:spPr>
        <p:txBody>
          <a:bodyPr/>
          <a:lstStyle/>
          <a:p>
            <a:pPr lvl="0"/>
            <a:r>
              <a:rPr lang="en-US" noProof="0" dirty="0" smtClean="0"/>
              <a:t>Click icon to add clip art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86300" y="1090613"/>
            <a:ext cx="4229100" cy="457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dirty="0" smtClean="0"/>
              <a:t>15 November 2015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4AC12-390F-4695-9E7D-A7AF6A7B46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88"/>
            <a:ext cx="7696200" cy="5778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090613"/>
            <a:ext cx="8610600" cy="4572000"/>
          </a:xfrm>
        </p:spPr>
        <p:txBody>
          <a:bodyPr/>
          <a:lstStyle/>
          <a:p>
            <a:pPr lvl="0"/>
            <a:r>
              <a:rPr lang="en-US" noProof="0" dirty="0" smtClean="0"/>
              <a:t>Click icon to add table</a:t>
            </a:r>
            <a:endParaRPr lang="en-US" noProof="0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dirty="0" smtClean="0"/>
              <a:t>15 November 2015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0CC8A7-55C1-4B8B-951D-C8CF300482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D7BCD3-B056-42E2-A930-A3298A3A16D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spcBef>
                <a:spcPts val="600"/>
              </a:spcBef>
              <a:defRPr sz="2400"/>
            </a:lvl2pPr>
            <a:lvl3pPr>
              <a:spcBef>
                <a:spcPts val="600"/>
              </a:spcBef>
              <a:defRPr sz="2400"/>
            </a:lvl3pPr>
            <a:lvl4pPr>
              <a:spcBef>
                <a:spcPts val="600"/>
              </a:spcBef>
              <a:defRPr sz="2400"/>
            </a:lvl4pPr>
            <a:lvl5pPr>
              <a:spcBef>
                <a:spcPts val="600"/>
              </a:spcBef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66DAF1-F925-4FD3-A0F7-C3685D6AE3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D3E4C4-46BA-4D8F-8609-483C2C7065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EFC64-C5BD-4313-B827-831FBE837B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dirty="0" smtClean="0"/>
              <a:t>15 November 2015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39C46E-3029-4D4B-9844-C7F840846A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5C9E5D-542C-4E7E-BC82-52F3C76103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15 November 2015</a:t>
            </a:r>
            <a:endParaRPr lang="en-US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CD77D-A47F-4789-A633-596E711D4D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15 November 2015</a:t>
            </a:r>
            <a:endParaRPr lang="en-US" dirty="0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CA427B-7331-401B-A111-9E4890CA09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137935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" name="think-cell Slide" r:id="rId18" imgW="270" imgH="270" progId="TCLayout.ActiveDocument.1">
                  <p:embed/>
                </p:oleObj>
              </mc:Choice>
              <mc:Fallback>
                <p:oleObj name="think-cell Slide" r:id="rId1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68288"/>
            <a:ext cx="769620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90613"/>
            <a:ext cx="8610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288925" y="6453188"/>
            <a:ext cx="184150" cy="24447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dirty="0" smtClean="0">
              <a:latin typeface="Tele-GroteskNor" charset="0"/>
            </a:endParaRPr>
          </a:p>
        </p:txBody>
      </p:sp>
      <p:sp>
        <p:nvSpPr>
          <p:cNvPr id="2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629400"/>
            <a:ext cx="6248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accent2"/>
                </a:solidFill>
                <a:latin typeface="Tele-GroteskH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10463" y="6629400"/>
            <a:ext cx="117633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00">
                <a:solidFill>
                  <a:schemeClr val="accent2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6629400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accent2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F7B9A97E-A6BE-485C-9301-E9CC1895B30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2" name="Afbeelding 6" descr="T-Mob Logo CMP.bmp"/>
          <p:cNvPicPr>
            <a:picLocks noChangeAspect="1"/>
          </p:cNvPicPr>
          <p:nvPr userDrawn="1"/>
        </p:nvPicPr>
        <p:blipFill>
          <a:blip r:embed="rId20"/>
          <a:srcRect l="2" r="-1744"/>
          <a:stretch>
            <a:fillRect/>
          </a:stretch>
        </p:blipFill>
        <p:spPr bwMode="auto">
          <a:xfrm>
            <a:off x="260350" y="6138863"/>
            <a:ext cx="239395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Afbeelding 7" descr="LIFS.bmp"/>
          <p:cNvPicPr>
            <a:picLocks noChangeAspect="1"/>
          </p:cNvPicPr>
          <p:nvPr userDrawn="1"/>
        </p:nvPicPr>
        <p:blipFill>
          <a:blip r:embed="rId21"/>
          <a:srcRect l="-2" t="3995" r="-2" b="2"/>
          <a:stretch>
            <a:fillRect/>
          </a:stretch>
        </p:blipFill>
        <p:spPr bwMode="auto">
          <a:xfrm>
            <a:off x="7586663" y="6316663"/>
            <a:ext cx="1349375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Tele-GroteskUlt" charset="0"/>
          <a:ea typeface="+mj-ea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Tele-GroteskUlt" charset="0"/>
          <a:ea typeface="ＭＳ Ｐゴシック" charset="0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Tele-GroteskUlt" charset="0"/>
          <a:ea typeface="ＭＳ Ｐゴシック" charset="0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Tele-GroteskUlt" charset="0"/>
          <a:ea typeface="ＭＳ Ｐゴシック" charset="0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Tele-GroteskUlt" charset="0"/>
          <a:ea typeface="ＭＳ Ｐゴシック" charset="0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defRPr sz="2800">
          <a:solidFill>
            <a:schemeClr val="accent6"/>
          </a:solidFill>
          <a:latin typeface="Tele-GroteskNor" charset="0"/>
          <a:ea typeface="+mn-ea"/>
          <a:cs typeface="ＭＳ Ｐゴシック" charset="-128"/>
        </a:defRPr>
      </a:lvl1pPr>
      <a:lvl2pPr marL="190500" indent="266700" algn="l" rtl="0" eaLnBrk="0" fontAlgn="base" hangingPunct="0">
        <a:spcBef>
          <a:spcPct val="50000"/>
        </a:spcBef>
        <a:spcAft>
          <a:spcPct val="0"/>
        </a:spcAft>
        <a:defRPr sz="2800">
          <a:solidFill>
            <a:schemeClr val="accent6"/>
          </a:solidFill>
          <a:latin typeface="Tele-GroteskNor" charset="0"/>
          <a:ea typeface="+mn-ea"/>
          <a:cs typeface="ＭＳ Ｐゴシック"/>
        </a:defRPr>
      </a:lvl2pPr>
      <a:lvl3pPr marL="381000" indent="533400" algn="l" rtl="0" eaLnBrk="0" fontAlgn="base" hangingPunct="0">
        <a:spcBef>
          <a:spcPct val="50000"/>
        </a:spcBef>
        <a:spcAft>
          <a:spcPct val="0"/>
        </a:spcAft>
        <a:defRPr sz="2800">
          <a:solidFill>
            <a:schemeClr val="accent6"/>
          </a:solidFill>
          <a:latin typeface="Tele-GroteskNor" charset="0"/>
          <a:ea typeface="+mn-ea"/>
          <a:cs typeface="ＭＳ Ｐゴシック"/>
        </a:defRPr>
      </a:lvl3pPr>
      <a:lvl4pPr marL="1697038" indent="-228600" algn="l" rtl="0" eaLnBrk="0" fontAlgn="base" hangingPunct="0">
        <a:spcBef>
          <a:spcPct val="50000"/>
        </a:spcBef>
        <a:spcAft>
          <a:spcPct val="0"/>
        </a:spcAft>
        <a:defRPr sz="2800">
          <a:solidFill>
            <a:schemeClr val="accent6"/>
          </a:solidFill>
          <a:latin typeface="Tele-GroteskNor" charset="0"/>
          <a:ea typeface="+mn-ea"/>
          <a:cs typeface="ＭＳ Ｐゴシック"/>
        </a:defRPr>
      </a:lvl4pPr>
      <a:lvl5pPr marL="2116138" indent="-228600" algn="l" rtl="0" eaLnBrk="0" fontAlgn="base" hangingPunct="0">
        <a:spcBef>
          <a:spcPct val="50000"/>
        </a:spcBef>
        <a:spcAft>
          <a:spcPct val="0"/>
        </a:spcAft>
        <a:defRPr sz="2800">
          <a:solidFill>
            <a:schemeClr val="accent6"/>
          </a:solidFill>
          <a:latin typeface="Tele-GroteskNor" charset="0"/>
          <a:ea typeface="+mn-ea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0.png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tf.tw/ref/duckett.pdf" TargetMode="External"/><Relationship Id="rId2" Type="http://schemas.openxmlformats.org/officeDocument/2006/relationships/hyperlink" Target="https://www.codecademy.com/learn/web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g"/><Relationship Id="rId5" Type="http://schemas.openxmlformats.org/officeDocument/2006/relationships/hyperlink" Target="http://www.w3schools.com/html/default.asp" TargetMode="External"/><Relationship Id="rId4" Type="http://schemas.openxmlformats.org/officeDocument/2006/relationships/hyperlink" Target="https://www.coursera.org/learn/html-css-javascript/home/week/1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emf"/><Relationship Id="rId11" Type="http://schemas.openxmlformats.org/officeDocument/2006/relationships/image" Target="../media/image17.jpeg"/><Relationship Id="rId5" Type="http://schemas.openxmlformats.org/officeDocument/2006/relationships/oleObject" Target="../embeddings/oleObject3.bin"/><Relationship Id="rId15" Type="http://schemas.openxmlformats.org/officeDocument/2006/relationships/image" Target="../media/image21.gif"/><Relationship Id="rId10" Type="http://schemas.openxmlformats.org/officeDocument/2006/relationships/image" Target="../media/image16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mnl.nu/TECHIONIST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hyperlink" Target="https://support.google.com/chrome/answer/95346?hl=en" TargetMode="External"/><Relationship Id="rId4" Type="http://schemas.openxmlformats.org/officeDocument/2006/relationships/hyperlink" Target="https://code.visualstudio.com/Downloa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711417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86109" y="4292394"/>
            <a:ext cx="13717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/>
            <a:r>
              <a:rPr lang="en-US" altLang="nl-NL" sz="1200" dirty="0" smtClean="0">
                <a:solidFill>
                  <a:schemeClr val="bg1"/>
                </a:solidFill>
                <a:latin typeface="Tele-GroteskNor" pitchFamily="2" charset="0"/>
              </a:rPr>
              <a:t>20 December </a:t>
            </a:r>
            <a:r>
              <a:rPr lang="en-US" altLang="nl-NL" sz="1200" dirty="0" smtClean="0">
                <a:solidFill>
                  <a:schemeClr val="bg1"/>
                </a:solidFill>
                <a:latin typeface="Tele-GroteskNor" pitchFamily="2" charset="0"/>
              </a:rPr>
              <a:t>2015</a:t>
            </a:r>
            <a:endParaRPr lang="en-US" altLang="nl-NL" sz="1200" dirty="0">
              <a:solidFill>
                <a:schemeClr val="bg1"/>
              </a:solidFill>
              <a:latin typeface="Tele-GroteskNo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4800" y="268288"/>
            <a:ext cx="8266444" cy="577850"/>
          </a:xfrm>
        </p:spPr>
        <p:txBody>
          <a:bodyPr/>
          <a:lstStyle/>
          <a:p>
            <a:r>
              <a:rPr lang="nl-NL" dirty="0" smtClean="0"/>
              <a:t>HOW WEB BROWSER (CLIENT) COMMUNICATES WITH SERVER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8198" name="Picture 6" descr="https://viblo.asia/uploads/images/217bf93a83ff68cd27f46f859113dfe63b75022d/f3a9a31e2e3210dd161c11609f6027016650f90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703" y="2717389"/>
            <a:ext cx="3133725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www.dartlang.org/docs/tutorials/fetchdata/images/client-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338" y="755239"/>
            <a:ext cx="62293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57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&amp; CSS ARE BFF FOR LIFE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27609"/>
            <a:ext cx="8083997" cy="2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HTML?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HTML</a:t>
            </a:r>
            <a:r>
              <a:rPr lang="en-US" dirty="0" smtClean="0"/>
              <a:t> </a:t>
            </a:r>
            <a:r>
              <a:rPr lang="en-US" dirty="0"/>
              <a:t>stands for </a:t>
            </a:r>
            <a:r>
              <a:rPr lang="en-US" b="1" dirty="0"/>
              <a:t>H</a:t>
            </a:r>
            <a:r>
              <a:rPr lang="en-US" dirty="0"/>
              <a:t>yper </a:t>
            </a:r>
            <a:r>
              <a:rPr lang="en-US" b="1" dirty="0"/>
              <a:t>T</a:t>
            </a:r>
            <a:r>
              <a:rPr lang="en-US" dirty="0"/>
              <a:t>ext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Introduced </a:t>
            </a:r>
            <a:r>
              <a:rPr lang="en-US" dirty="0"/>
              <a:t>in the 1990’s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Browser </a:t>
            </a:r>
            <a:r>
              <a:rPr lang="nl-NL" dirty="0" err="1"/>
              <a:t>reads</a:t>
            </a:r>
            <a:r>
              <a:rPr lang="nl-NL" dirty="0"/>
              <a:t> HTML files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renders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web pages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Clearly visible with.html extension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nl-NL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 smtClean="0"/>
              <a:t>HTML </a:t>
            </a:r>
            <a:r>
              <a:rPr lang="nl-NL" dirty="0" err="1"/>
              <a:t>documents</a:t>
            </a:r>
            <a:r>
              <a:rPr lang="nl-NL" dirty="0"/>
              <a:t> are </a:t>
            </a:r>
            <a:r>
              <a:rPr lang="nl-NL" dirty="0" err="1"/>
              <a:t>described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b="1" dirty="0"/>
              <a:t>HTML </a:t>
            </a:r>
            <a:r>
              <a:rPr lang="nl-NL" b="1" dirty="0" smtClean="0"/>
              <a:t>tags </a:t>
            </a:r>
            <a:r>
              <a:rPr lang="nl-NL" dirty="0" err="1" smtClean="0"/>
              <a:t>and</a:t>
            </a:r>
            <a:r>
              <a:rPr lang="nl-NL" b="1" dirty="0" smtClean="0"/>
              <a:t> </a:t>
            </a:r>
            <a:r>
              <a:rPr lang="nl-NL" b="1" dirty="0" err="1" smtClean="0"/>
              <a:t>attributes</a:t>
            </a:r>
            <a:endParaRPr lang="nl-NL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6" descr="https://upload.wikimedia.org/wikipedia/commons/thumb/6/61/HTML5_logo_and_wordmark.svg/2000px-HTML5_logo_and_wordmark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714" y="268288"/>
            <a:ext cx="1791834" cy="179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70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HTML </a:t>
            </a:r>
            <a:r>
              <a:rPr lang="nl-NL" dirty="0" err="1"/>
              <a:t>documents</a:t>
            </a:r>
            <a:r>
              <a:rPr lang="nl-NL" dirty="0"/>
              <a:t> are </a:t>
            </a:r>
            <a:r>
              <a:rPr lang="nl-NL" dirty="0" err="1"/>
              <a:t>described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b="1" dirty="0"/>
              <a:t>HTML tags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 err="1"/>
              <a:t>Each</a:t>
            </a:r>
            <a:r>
              <a:rPr lang="nl-NL" dirty="0"/>
              <a:t> HTML tag </a:t>
            </a:r>
            <a:r>
              <a:rPr lang="nl-NL" b="1" dirty="0" err="1"/>
              <a:t>describes</a:t>
            </a:r>
            <a:r>
              <a:rPr lang="nl-NL" dirty="0"/>
              <a:t> different document content</a:t>
            </a:r>
          </a:p>
          <a:p>
            <a:r>
              <a:rPr lang="en-US" dirty="0" smtClean="0"/>
              <a:t>	tips: write in consistent manner in e.g., lower case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Tags come in pairs: an </a:t>
            </a:r>
            <a:r>
              <a:rPr lang="en-US" dirty="0"/>
              <a:t>opening tag and a closing tag</a:t>
            </a:r>
            <a:r>
              <a:rPr lang="en-US" dirty="0" smtClean="0"/>
              <a:t>.</a:t>
            </a:r>
          </a:p>
          <a:p>
            <a:pPr marL="0" indent="0" algn="ctr"/>
            <a:r>
              <a:rPr lang="en-US" sz="44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4400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p</a:t>
            </a:r>
            <a:r>
              <a:rPr lang="en-US" sz="4400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r>
              <a:rPr lang="en-US" sz="4400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 </a:t>
            </a:r>
            <a:r>
              <a:rPr lang="en-US" sz="3200" i="1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…...content……</a:t>
            </a:r>
            <a:r>
              <a:rPr lang="en-US" sz="4400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4400" kern="1200" dirty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sz="4400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p</a:t>
            </a:r>
            <a:r>
              <a:rPr lang="en-US" sz="4400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en-US" sz="3600" kern="1200" dirty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HTML element with attributes</a:t>
            </a:r>
          </a:p>
          <a:p>
            <a:pPr marL="0" indent="0" algn="ctr"/>
            <a:r>
              <a:rPr lang="en-US" sz="4400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44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p id=“text”</a:t>
            </a:r>
            <a:r>
              <a:rPr lang="en-US" sz="44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r>
              <a:rPr lang="en-US" sz="44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 </a:t>
            </a:r>
            <a:r>
              <a:rPr lang="en-US" sz="3200" i="1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…...content……</a:t>
            </a:r>
            <a:r>
              <a:rPr lang="en-US" sz="4400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4400" kern="1200" dirty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sz="4400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p</a:t>
            </a:r>
            <a:r>
              <a:rPr lang="en-US" sz="4400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en-US" sz="3600" kern="1200" dirty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6" name="Left Bracket 15"/>
          <p:cNvSpPr/>
          <p:nvPr/>
        </p:nvSpPr>
        <p:spPr>
          <a:xfrm rot="5400000" flipH="1">
            <a:off x="2769555" y="3230465"/>
            <a:ext cx="177143" cy="865412"/>
          </a:xfrm>
          <a:prstGeom prst="leftBracket">
            <a:avLst/>
          </a:prstGeom>
          <a:noFill/>
          <a:ln w="12700" cap="flat" cmpd="sng" algn="ctr">
            <a:solidFill>
              <a:srgbClr val="000000"/>
            </a:solidFill>
            <a:prstDash val="solid"/>
            <a:tailEnd type="non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1800"/>
              </a:lnSpc>
              <a:spcBef>
                <a:spcPct val="50000"/>
              </a:spcBef>
              <a:spcAft>
                <a:spcPts val="0"/>
              </a:spcAft>
              <a:buClr>
                <a:srgbClr val="E20074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nl-NL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le-GroteskNo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43896" y="3785409"/>
            <a:ext cx="122846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>
              <a:lnSpc>
                <a:spcPts val="1800"/>
              </a:lnSpc>
              <a:spcBef>
                <a:spcPts val="0"/>
              </a:spcBef>
              <a:spcAft>
                <a:spcPts val="450"/>
              </a:spcAft>
              <a:buClr>
                <a:srgbClr val="E20074"/>
              </a:buClr>
              <a:buSzPct val="75000"/>
              <a:buFont typeface="Wingdings" panose="05000000000000000000" pitchFamily="2" charset="2"/>
              <a:buNone/>
            </a:pPr>
            <a:r>
              <a:rPr lang="en-US" sz="1800" dirty="0" smtClean="0">
                <a:solidFill>
                  <a:srgbClr val="000000"/>
                </a:solidFill>
                <a:latin typeface="Tele-GroteskFet" pitchFamily="2" charset="0"/>
                <a:ea typeface="ＭＳ Ｐゴシック" panose="020B0600070205080204" pitchFamily="34" charset="-128"/>
              </a:rPr>
              <a:t>Opening tags</a:t>
            </a:r>
            <a:endParaRPr lang="nl-NL" sz="1800" dirty="0" smtClean="0">
              <a:solidFill>
                <a:srgbClr val="000000"/>
              </a:solidFill>
              <a:latin typeface="Tele-GroteskFet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20" name="Left Bracket 19"/>
          <p:cNvSpPr/>
          <p:nvPr/>
        </p:nvSpPr>
        <p:spPr>
          <a:xfrm rot="5400000" flipH="1">
            <a:off x="2794959" y="4197831"/>
            <a:ext cx="126546" cy="2884925"/>
          </a:xfrm>
          <a:prstGeom prst="leftBracket">
            <a:avLst/>
          </a:prstGeom>
          <a:noFill/>
          <a:ln w="12700" cap="flat" cmpd="sng" algn="ctr">
            <a:solidFill>
              <a:srgbClr val="000000"/>
            </a:solidFill>
            <a:prstDash val="solid"/>
            <a:tailEnd type="non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1800"/>
              </a:lnSpc>
              <a:spcBef>
                <a:spcPct val="50000"/>
              </a:spcBef>
              <a:spcAft>
                <a:spcPts val="0"/>
              </a:spcAft>
              <a:buClr>
                <a:srgbClr val="E20074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nl-NL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le-GroteskNo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18922" y="5791672"/>
            <a:ext cx="122846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>
              <a:lnSpc>
                <a:spcPts val="1800"/>
              </a:lnSpc>
              <a:spcBef>
                <a:spcPts val="0"/>
              </a:spcBef>
              <a:spcAft>
                <a:spcPts val="450"/>
              </a:spcAft>
              <a:buClr>
                <a:srgbClr val="E20074"/>
              </a:buClr>
              <a:buSzPct val="75000"/>
              <a:buFont typeface="Wingdings" panose="05000000000000000000" pitchFamily="2" charset="2"/>
              <a:buNone/>
            </a:pPr>
            <a:r>
              <a:rPr lang="en-US" sz="1800" dirty="0" smtClean="0">
                <a:solidFill>
                  <a:srgbClr val="000000"/>
                </a:solidFill>
                <a:latin typeface="Tele-GroteskFet" pitchFamily="2" charset="0"/>
                <a:ea typeface="ＭＳ Ｐゴシック" panose="020B0600070205080204" pitchFamily="34" charset="-128"/>
              </a:rPr>
              <a:t>Opening tags</a:t>
            </a:r>
            <a:endParaRPr lang="nl-NL" sz="1800" dirty="0" smtClean="0">
              <a:solidFill>
                <a:srgbClr val="000000"/>
              </a:solidFill>
              <a:latin typeface="Tele-GroteskFet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22" name="Left Bracket 21"/>
          <p:cNvSpPr/>
          <p:nvPr/>
        </p:nvSpPr>
        <p:spPr>
          <a:xfrm rot="5400000" flipH="1">
            <a:off x="7218524" y="4689967"/>
            <a:ext cx="130482" cy="1079594"/>
          </a:xfrm>
          <a:prstGeom prst="leftBracket">
            <a:avLst/>
          </a:prstGeom>
          <a:noFill/>
          <a:ln w="12700" cap="flat" cmpd="sng" algn="ctr">
            <a:solidFill>
              <a:srgbClr val="000000"/>
            </a:solidFill>
            <a:prstDash val="solid"/>
            <a:tailEnd type="non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1800"/>
              </a:lnSpc>
              <a:spcBef>
                <a:spcPct val="50000"/>
              </a:spcBef>
              <a:spcAft>
                <a:spcPts val="0"/>
              </a:spcAft>
              <a:buClr>
                <a:srgbClr val="E20074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nl-NL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le-GroteskNo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69533" y="5335958"/>
            <a:ext cx="122846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>
              <a:lnSpc>
                <a:spcPts val="1800"/>
              </a:lnSpc>
              <a:spcBef>
                <a:spcPts val="0"/>
              </a:spcBef>
              <a:spcAft>
                <a:spcPts val="450"/>
              </a:spcAft>
              <a:buClr>
                <a:srgbClr val="E20074"/>
              </a:buClr>
              <a:buSzPct val="75000"/>
              <a:buFont typeface="Wingdings" panose="05000000000000000000" pitchFamily="2" charset="2"/>
              <a:buNone/>
            </a:pPr>
            <a:r>
              <a:rPr lang="en-US" sz="1800" dirty="0" smtClean="0">
                <a:solidFill>
                  <a:srgbClr val="000000"/>
                </a:solidFill>
                <a:latin typeface="Tele-GroteskFet" pitchFamily="2" charset="0"/>
                <a:ea typeface="ＭＳ Ｐゴシック" panose="020B0600070205080204" pitchFamily="34" charset="-128"/>
              </a:rPr>
              <a:t>Closing tags</a:t>
            </a:r>
            <a:endParaRPr lang="nl-NL" sz="1800" dirty="0" smtClean="0">
              <a:solidFill>
                <a:srgbClr val="000000"/>
              </a:solidFill>
              <a:latin typeface="Tele-GroteskFet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24" name="Left Bracket 23"/>
          <p:cNvSpPr/>
          <p:nvPr/>
        </p:nvSpPr>
        <p:spPr>
          <a:xfrm rot="5400000" flipH="1">
            <a:off x="6234851" y="3116523"/>
            <a:ext cx="160814" cy="1079594"/>
          </a:xfrm>
          <a:prstGeom prst="leftBracket">
            <a:avLst/>
          </a:prstGeom>
          <a:noFill/>
          <a:ln w="12700" cap="flat" cmpd="sng" algn="ctr">
            <a:solidFill>
              <a:srgbClr val="000000"/>
            </a:solidFill>
            <a:prstDash val="solid"/>
            <a:tailEnd type="non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1800"/>
              </a:lnSpc>
              <a:spcBef>
                <a:spcPct val="50000"/>
              </a:spcBef>
              <a:spcAft>
                <a:spcPts val="0"/>
              </a:spcAft>
              <a:buClr>
                <a:srgbClr val="E20074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nl-NL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le-GroteskNor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01026" y="3794435"/>
            <a:ext cx="122846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>
              <a:lnSpc>
                <a:spcPts val="1800"/>
              </a:lnSpc>
              <a:spcBef>
                <a:spcPts val="0"/>
              </a:spcBef>
              <a:spcAft>
                <a:spcPts val="450"/>
              </a:spcAft>
              <a:buClr>
                <a:srgbClr val="E20074"/>
              </a:buClr>
              <a:buSzPct val="75000"/>
              <a:buFont typeface="Wingdings" panose="05000000000000000000" pitchFamily="2" charset="2"/>
              <a:buNone/>
            </a:pPr>
            <a:r>
              <a:rPr lang="en-US" sz="1800" dirty="0" smtClean="0">
                <a:solidFill>
                  <a:srgbClr val="000000"/>
                </a:solidFill>
                <a:latin typeface="Tele-GroteskFet" pitchFamily="2" charset="0"/>
                <a:ea typeface="ＭＳ Ｐゴシック" panose="020B0600070205080204" pitchFamily="34" charset="-128"/>
              </a:rPr>
              <a:t>Closing tags</a:t>
            </a:r>
            <a:endParaRPr lang="nl-NL" sz="1800" dirty="0" smtClean="0">
              <a:solidFill>
                <a:srgbClr val="000000"/>
              </a:solidFill>
              <a:latin typeface="Tele-GroteskFet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26" name="Left Bracket 25"/>
          <p:cNvSpPr/>
          <p:nvPr/>
        </p:nvSpPr>
        <p:spPr>
          <a:xfrm rot="5400000" flipH="1">
            <a:off x="2252190" y="5022447"/>
            <a:ext cx="130482" cy="414630"/>
          </a:xfrm>
          <a:prstGeom prst="leftBracket">
            <a:avLst/>
          </a:prstGeom>
          <a:noFill/>
          <a:ln w="12700" cap="flat" cmpd="sng" algn="ctr">
            <a:solidFill>
              <a:srgbClr val="000000"/>
            </a:solidFill>
            <a:prstDash val="solid"/>
            <a:tailEnd type="non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1800"/>
              </a:lnSpc>
              <a:spcBef>
                <a:spcPct val="50000"/>
              </a:spcBef>
              <a:spcAft>
                <a:spcPts val="0"/>
              </a:spcAft>
              <a:buClr>
                <a:srgbClr val="E20074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nl-NL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le-GroteskNor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50947" y="5335958"/>
            <a:ext cx="78220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>
              <a:lnSpc>
                <a:spcPts val="1800"/>
              </a:lnSpc>
              <a:spcBef>
                <a:spcPts val="0"/>
              </a:spcBef>
              <a:spcAft>
                <a:spcPts val="450"/>
              </a:spcAft>
              <a:buClr>
                <a:srgbClr val="E20074"/>
              </a:buClr>
              <a:buSzPct val="75000"/>
              <a:buFont typeface="Wingdings" panose="05000000000000000000" pitchFamily="2" charset="2"/>
              <a:buNone/>
            </a:pPr>
            <a:r>
              <a:rPr lang="en-US" sz="1800" dirty="0" smtClean="0">
                <a:solidFill>
                  <a:srgbClr val="000000"/>
                </a:solidFill>
                <a:latin typeface="Tele-GroteskFet" pitchFamily="2" charset="0"/>
                <a:ea typeface="ＭＳ Ｐゴシック" panose="020B0600070205080204" pitchFamily="34" charset="-128"/>
              </a:rPr>
              <a:t>attribute</a:t>
            </a:r>
            <a:endParaRPr lang="nl-NL" sz="1800" dirty="0" smtClean="0">
              <a:solidFill>
                <a:srgbClr val="000000"/>
              </a:solidFill>
              <a:latin typeface="Tele-GroteskFet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28" name="Left Bracket 27"/>
          <p:cNvSpPr/>
          <p:nvPr/>
        </p:nvSpPr>
        <p:spPr>
          <a:xfrm rot="5400000" flipH="1">
            <a:off x="3299560" y="4598115"/>
            <a:ext cx="130483" cy="1263295"/>
          </a:xfrm>
          <a:prstGeom prst="leftBracket">
            <a:avLst/>
          </a:prstGeom>
          <a:noFill/>
          <a:ln w="12700" cap="flat" cmpd="sng" algn="ctr">
            <a:solidFill>
              <a:srgbClr val="000000"/>
            </a:solidFill>
            <a:prstDash val="solid"/>
            <a:tailEnd type="non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1800"/>
              </a:lnSpc>
              <a:spcBef>
                <a:spcPct val="50000"/>
              </a:spcBef>
              <a:spcAft>
                <a:spcPts val="0"/>
              </a:spcAft>
              <a:buClr>
                <a:srgbClr val="E20074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nl-NL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le-GroteskNo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73699" y="5295005"/>
            <a:ext cx="78220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>
              <a:lnSpc>
                <a:spcPts val="1800"/>
              </a:lnSpc>
              <a:spcBef>
                <a:spcPts val="0"/>
              </a:spcBef>
              <a:spcAft>
                <a:spcPts val="450"/>
              </a:spcAft>
              <a:buClr>
                <a:srgbClr val="E20074"/>
              </a:buClr>
              <a:buSzPct val="75000"/>
              <a:buFont typeface="Wingdings" panose="05000000000000000000" pitchFamily="2" charset="2"/>
              <a:buNone/>
            </a:pPr>
            <a:r>
              <a:rPr lang="en-US" sz="1800" dirty="0" smtClean="0">
                <a:solidFill>
                  <a:srgbClr val="000000"/>
                </a:solidFill>
                <a:latin typeface="Tele-GroteskFet" pitchFamily="2" charset="0"/>
                <a:ea typeface="ＭＳ Ｐゴシック" panose="020B0600070205080204" pitchFamily="34" charset="-128"/>
              </a:rPr>
              <a:t>value</a:t>
            </a:r>
            <a:endParaRPr lang="nl-NL" sz="1800" dirty="0" smtClean="0">
              <a:solidFill>
                <a:srgbClr val="000000"/>
              </a:solidFill>
              <a:latin typeface="Tele-GroteskFet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860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STRUCTURE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497" y="1090613"/>
            <a:ext cx="8610600" cy="4572000"/>
          </a:xfrm>
        </p:spPr>
        <p:txBody>
          <a:bodyPr/>
          <a:lstStyle/>
          <a:p>
            <a:pPr marL="1604963" lvl="1" indent="0"/>
            <a:r>
              <a:rPr lang="en-US" sz="20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&lt;!</a:t>
            </a:r>
            <a:r>
              <a:rPr lang="en-US" sz="20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DOCTYPE html</a:t>
            </a:r>
            <a:r>
              <a:rPr lang="en-US" sz="20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en-US" sz="2000" i="1" kern="1200" dirty="0">
              <a:solidFill>
                <a:srgbClr val="000000"/>
              </a:solidFill>
              <a:latin typeface="Tele-GroteskFet" charset="0"/>
              <a:ea typeface="ＭＳ Ｐゴシック" charset="0"/>
            </a:endParaRPr>
          </a:p>
          <a:p>
            <a:pPr marL="1604963" lvl="1" indent="0"/>
            <a:r>
              <a:rPr lang="en-US" sz="20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0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html</a:t>
            </a:r>
            <a:r>
              <a:rPr lang="en-US" sz="20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en-US" sz="2000" i="1" kern="1200" dirty="0">
              <a:solidFill>
                <a:srgbClr val="000000"/>
              </a:solidFill>
              <a:latin typeface="Tele-GroteskFet" charset="0"/>
              <a:ea typeface="ＭＳ Ｐゴシック" charset="0"/>
            </a:endParaRPr>
          </a:p>
          <a:p>
            <a:pPr marL="1941513" lvl="3" indent="0"/>
            <a:r>
              <a:rPr lang="en-US" sz="20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0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head</a:t>
            </a:r>
            <a:r>
              <a:rPr lang="en-US" sz="20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en-US" sz="2000" i="1" kern="1200" dirty="0">
              <a:solidFill>
                <a:srgbClr val="000000"/>
              </a:solidFill>
              <a:latin typeface="Tele-GroteskFet" charset="0"/>
              <a:ea typeface="ＭＳ Ｐゴシック" charset="0"/>
            </a:endParaRPr>
          </a:p>
          <a:p>
            <a:pPr marL="2286000" lvl="3" indent="0"/>
            <a:r>
              <a:rPr lang="en-US" sz="20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0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meta name="keywords" content="HTML, CSS, </a:t>
            </a:r>
            <a:r>
              <a:rPr lang="en-US" sz="2000" kern="1200" dirty="0" err="1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Techionista</a:t>
            </a:r>
            <a:r>
              <a:rPr lang="en-US" sz="20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"</a:t>
            </a:r>
            <a:r>
              <a:rPr lang="en-US" sz="20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</a:p>
          <a:p>
            <a:pPr marL="2286000" lvl="3" indent="0"/>
            <a:r>
              <a:rPr lang="en-US" sz="20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0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meta name="description" content=“A simple web page"</a:t>
            </a:r>
            <a:r>
              <a:rPr lang="en-US" sz="20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</a:p>
          <a:p>
            <a:pPr marL="2286000" lvl="3" indent="0"/>
            <a:r>
              <a:rPr lang="en-US" sz="20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0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title</a:t>
            </a:r>
            <a:r>
              <a:rPr lang="en-US" sz="20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r>
              <a:rPr lang="en-US" sz="2000" i="1" kern="1200" dirty="0" smtClean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My first web page at </a:t>
            </a:r>
            <a:r>
              <a:rPr lang="en-US" sz="2000" i="1" kern="1200" dirty="0" err="1" smtClean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Techionista</a:t>
            </a:r>
            <a:r>
              <a:rPr lang="en-US" sz="2000" i="1" kern="1200" dirty="0" smtClean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 Coding Class </a:t>
            </a:r>
            <a:r>
              <a:rPr lang="en-US" sz="20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000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sz="20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title</a:t>
            </a:r>
            <a:r>
              <a:rPr lang="en-US" sz="20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</a:p>
          <a:p>
            <a:pPr marL="1941513" lvl="3" indent="0"/>
            <a:r>
              <a:rPr lang="en-US" sz="20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000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sz="20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head</a:t>
            </a:r>
            <a:r>
              <a:rPr lang="en-US" sz="20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</a:p>
          <a:p>
            <a:pPr marL="1941513" lvl="3" indent="0"/>
            <a:endParaRPr lang="en-US" sz="2000" kern="1200" dirty="0" smtClean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  <a:p>
            <a:pPr marL="1941513" lvl="3" indent="0"/>
            <a:r>
              <a:rPr lang="en-US" sz="20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0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body</a:t>
            </a:r>
            <a:r>
              <a:rPr lang="en-US" sz="20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</a:p>
          <a:p>
            <a:pPr marL="1941513" lvl="3" indent="0"/>
            <a:r>
              <a:rPr lang="en-US" sz="2000" i="1" kern="1200" dirty="0" smtClean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Hello world!</a:t>
            </a:r>
            <a:endParaRPr lang="en-US" sz="2000" i="1" kern="1200" dirty="0">
              <a:solidFill>
                <a:srgbClr val="00B050"/>
              </a:solidFill>
              <a:latin typeface="Tele-GroteskFet" charset="0"/>
              <a:ea typeface="ＭＳ Ｐゴシック" charset="0"/>
            </a:endParaRPr>
          </a:p>
          <a:p>
            <a:pPr marL="1941513" lvl="3" indent="0"/>
            <a:r>
              <a:rPr lang="en-US" sz="20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000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sz="20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body</a:t>
            </a:r>
            <a:r>
              <a:rPr lang="en-US" sz="20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en-US" sz="2000" kern="1200" dirty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  <a:p>
            <a:pPr marL="1604963" lvl="1" indent="0"/>
            <a:r>
              <a:rPr lang="en-US" sz="20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000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sz="20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html</a:t>
            </a:r>
            <a:r>
              <a:rPr lang="en-US" sz="20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en-US" sz="2000" kern="1200" dirty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  <a:p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97154" y="1259633"/>
            <a:ext cx="1129004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97154" y="1654629"/>
            <a:ext cx="1129004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97154" y="5436637"/>
            <a:ext cx="1129004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97154" y="1654629"/>
            <a:ext cx="0" cy="3782008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45497" y="2012303"/>
            <a:ext cx="1129004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945497" y="3554963"/>
            <a:ext cx="1129004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45497" y="2012303"/>
            <a:ext cx="0" cy="154266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55301" y="4273421"/>
            <a:ext cx="1129004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55301" y="5088293"/>
            <a:ext cx="1129004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55301" y="4273421"/>
            <a:ext cx="0" cy="81487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253166" y="1122473"/>
            <a:ext cx="274320" cy="2743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248812" y="3374883"/>
            <a:ext cx="274320" cy="2743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1" name="Oval 50"/>
          <p:cNvSpPr/>
          <p:nvPr/>
        </p:nvSpPr>
        <p:spPr>
          <a:xfrm>
            <a:off x="808337" y="2637143"/>
            <a:ext cx="274320" cy="2743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718141" y="4587998"/>
            <a:ext cx="274320" cy="2743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3" name="Oval 52"/>
          <p:cNvSpPr/>
          <p:nvPr/>
        </p:nvSpPr>
        <p:spPr>
          <a:xfrm>
            <a:off x="8685086" y="2261985"/>
            <a:ext cx="274320" cy="2743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4" name="Oval 53"/>
          <p:cNvSpPr/>
          <p:nvPr/>
        </p:nvSpPr>
        <p:spPr>
          <a:xfrm>
            <a:off x="8685086" y="3019698"/>
            <a:ext cx="274320" cy="2743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55" name="Straight Connector 54"/>
          <p:cNvCxnSpPr>
            <a:endCxn id="53" idx="2"/>
          </p:cNvCxnSpPr>
          <p:nvPr/>
        </p:nvCxnSpPr>
        <p:spPr>
          <a:xfrm flipV="1">
            <a:off x="8453530" y="2399145"/>
            <a:ext cx="231556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54" idx="2"/>
          </p:cNvCxnSpPr>
          <p:nvPr/>
        </p:nvCxnSpPr>
        <p:spPr>
          <a:xfrm>
            <a:off x="8341564" y="3156858"/>
            <a:ext cx="343522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56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OUR FIRST WEBPAGE, YES!</a:t>
            </a:r>
            <a:br>
              <a:rPr lang="en-US" dirty="0" smtClean="0"/>
            </a:br>
            <a:r>
              <a:rPr lang="en-US" dirty="0" smtClean="0"/>
              <a:t>SAVE IT AS INDEX.HTML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30" y="1090613"/>
            <a:ext cx="6083339" cy="485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6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682625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IT ON YOUR (FAVORITE)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401" y="3554963"/>
            <a:ext cx="6612299" cy="269567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146" name="Picture 2" descr="http://www.gll-getalife.com/images/Get_Success/Role_Models/keep-calm-cause-this-is-just-the-beginnin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009" y="271446"/>
            <a:ext cx="2004630" cy="228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800391"/>
            <a:ext cx="5553075" cy="2114550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22" name="Straight Connector 21"/>
          <p:cNvCxnSpPr/>
          <p:nvPr/>
        </p:nvCxnSpPr>
        <p:spPr>
          <a:xfrm>
            <a:off x="982820" y="5131837"/>
            <a:ext cx="1129004" cy="0"/>
          </a:xfrm>
          <a:prstGeom prst="line">
            <a:avLst/>
          </a:prstGeom>
          <a:ln w="19050">
            <a:solidFill>
              <a:srgbClr val="00B0F0"/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82820" y="3153747"/>
            <a:ext cx="0" cy="197809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1726" y="2890226"/>
            <a:ext cx="9745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F0"/>
                </a:solidFill>
                <a:latin typeface="Tele-GroteskFet" pitchFamily="2" charset="0"/>
              </a:rPr>
              <a:t>FROM THIS</a:t>
            </a:r>
            <a:endParaRPr lang="en-US" sz="1400" dirty="0">
              <a:solidFill>
                <a:srgbClr val="00B0F0"/>
              </a:solidFill>
              <a:latin typeface="Tele-GroteskFet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86228" y="4842324"/>
            <a:ext cx="7418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F0"/>
                </a:solidFill>
                <a:latin typeface="Tele-GroteskFet" pitchFamily="2" charset="0"/>
              </a:rPr>
              <a:t>TO THIS</a:t>
            </a:r>
            <a:endParaRPr lang="en-US" sz="1400" dirty="0">
              <a:solidFill>
                <a:srgbClr val="00B0F0"/>
              </a:solidFill>
              <a:latin typeface="Tele-GroteskF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dirty="0" smtClean="0">
                <a:latin typeface="Tele-GroteskUlt" pitchFamily="2" charset="0"/>
                <a:ea typeface="ＭＳ Ｐゴシック" panose="020B0600070205080204" pitchFamily="34" charset="-128"/>
                <a:cs typeface="TeleGrotesk Headline Ultra" pitchFamily="2" charset="0"/>
              </a:rPr>
              <a:t>HTML ELEMENTS AND ATTRIBUTES</a:t>
            </a:r>
            <a:br>
              <a:rPr lang="en-US" altLang="nl-NL" dirty="0" smtClean="0">
                <a:latin typeface="Tele-GroteskUlt" pitchFamily="2" charset="0"/>
                <a:ea typeface="ＭＳ Ｐゴシック" panose="020B0600070205080204" pitchFamily="34" charset="-128"/>
                <a:cs typeface="TeleGrotesk Headline Ultra" pitchFamily="2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000000"/>
                </a:solidFill>
              </a:rPr>
              <a:t>Paragraph</a:t>
            </a:r>
            <a:r>
              <a:rPr lang="pt-BR" dirty="0" smtClean="0">
                <a:solidFill>
                  <a:srgbClr val="000000"/>
                </a:solidFill>
              </a:rPr>
              <a:t>		</a:t>
            </a:r>
            <a:r>
              <a:rPr lang="en-US" sz="32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32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p </a:t>
            </a:r>
            <a:r>
              <a:rPr lang="en-US" sz="3200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id=“text”</a:t>
            </a:r>
            <a:r>
              <a:rPr lang="en-US" sz="3200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r>
              <a:rPr lang="en-US" sz="3200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 </a:t>
            </a:r>
            <a:r>
              <a:rPr lang="en-US" sz="2000" i="1" kern="1200" dirty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…...content……</a:t>
            </a:r>
            <a:r>
              <a:rPr lang="en-US" sz="3200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3200" kern="1200" dirty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sz="3200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p</a:t>
            </a:r>
            <a:r>
              <a:rPr lang="en-US" sz="3200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en-US" kern="1200" dirty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2800" dirty="0" smtClean="0"/>
          </a:p>
          <a:p>
            <a:pPr lvl="0">
              <a:buFont typeface="Arial" panose="020B0604020202020204" pitchFamily="34" charset="0"/>
              <a:buChar char="•"/>
            </a:pPr>
            <a:endParaRPr lang="pt-BR" sz="2800" dirty="0" smtClean="0"/>
          </a:p>
          <a:p>
            <a:pPr lvl="0">
              <a:buFont typeface="Arial" panose="020B0604020202020204" pitchFamily="34" charset="0"/>
              <a:buChar char="•"/>
            </a:pPr>
            <a:r>
              <a:rPr lang="pt-BR" sz="2800" dirty="0" smtClean="0"/>
              <a:t>Headings		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h1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 </a:t>
            </a:r>
            <a:r>
              <a:rPr lang="en-US" sz="1800" i="1" kern="1200" dirty="0" smtClean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this is my heading 1 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h1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</a:p>
          <a:p>
            <a:pPr marL="0" indent="0"/>
            <a:r>
              <a:rPr lang="pt-BR" sz="2800" dirty="0"/>
              <a:t>	</a:t>
            </a:r>
            <a:r>
              <a:rPr lang="pt-BR" sz="2800" dirty="0" smtClean="0"/>
              <a:t>	</a:t>
            </a:r>
            <a:r>
              <a:rPr lang="pt-BR" sz="2800" dirty="0"/>
              <a:t>	</a:t>
            </a:r>
            <a:r>
              <a:rPr lang="en-US" sz="2800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h2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 </a:t>
            </a:r>
            <a:r>
              <a:rPr lang="en-US" sz="1800" i="1" kern="1200" dirty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this is my </a:t>
            </a:r>
            <a:r>
              <a:rPr lang="en-US" sz="1800" i="1" kern="1200" dirty="0" smtClean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heading 2 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h2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en-US" sz="2800" kern="1200" dirty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  <a:p>
            <a:pPr marL="0" indent="0"/>
            <a:r>
              <a:rPr lang="pt-BR" sz="2800" dirty="0" smtClean="0"/>
              <a:t>	</a:t>
            </a:r>
            <a:r>
              <a:rPr lang="pt-BR" sz="2800" dirty="0"/>
              <a:t>		</a:t>
            </a:r>
            <a:r>
              <a:rPr lang="en-US" sz="2800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h3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 </a:t>
            </a:r>
            <a:r>
              <a:rPr lang="en-US" sz="1800" i="1" kern="1200" dirty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this is my </a:t>
            </a:r>
            <a:r>
              <a:rPr lang="en-US" sz="1800" i="1" kern="1200" dirty="0" smtClean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heading 3 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h3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en-US" sz="2800" kern="1200" dirty="0">
              <a:latin typeface="Tele-GroteskFet" charset="0"/>
              <a:ea typeface="ＭＳ Ｐゴシック" charset="0"/>
            </a:endParaRPr>
          </a:p>
          <a:p>
            <a:pPr marL="0" lvl="0" indent="0"/>
            <a:r>
              <a:rPr lang="en-US" sz="2800" kern="1200" dirty="0" smtClean="0">
                <a:latin typeface="Tele-GroteskFet" charset="0"/>
                <a:ea typeface="ＭＳ Ｐゴシック" charset="0"/>
              </a:rPr>
              <a:t>				……</a:t>
            </a:r>
          </a:p>
          <a:p>
            <a:pPr marL="0" indent="0"/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			&lt;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h6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 </a:t>
            </a:r>
            <a:r>
              <a:rPr lang="en-US" sz="1800" i="1" kern="1200" dirty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this is my heading 3 </a:t>
            </a:r>
            <a:r>
              <a:rPr lang="en-US" sz="2800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h6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en-US" sz="2800" kern="1200" dirty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  <a:p>
            <a:pPr lvl="0">
              <a:buFont typeface="Arial" panose="020B0604020202020204" pitchFamily="34" charset="0"/>
              <a:buChar char="•"/>
            </a:pPr>
            <a:endParaRPr lang="en-US" kern="1200" dirty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  <a:p>
            <a:pPr lvl="0">
              <a:buFont typeface="Arial" panose="020B0604020202020204" pitchFamily="34" charset="0"/>
              <a:buChar char="•"/>
            </a:pPr>
            <a:endParaRPr lang="en-US" kern="1200" dirty="0" smtClean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  <a:p>
            <a:pPr lvl="0">
              <a:buFont typeface="Arial" panose="020B0604020202020204" pitchFamily="34" charset="0"/>
              <a:buChar char="•"/>
            </a:pPr>
            <a:endParaRPr lang="en-US" sz="1800" kern="1200" dirty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  <a:p>
            <a:pPr lvl="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0" lvl="0" indent="0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6" name="Left Bracket 15"/>
          <p:cNvSpPr/>
          <p:nvPr/>
        </p:nvSpPr>
        <p:spPr>
          <a:xfrm rot="5400000" flipH="1">
            <a:off x="4038381" y="905195"/>
            <a:ext cx="45719" cy="1671440"/>
          </a:xfrm>
          <a:prstGeom prst="leftBracket">
            <a:avLst/>
          </a:prstGeom>
          <a:noFill/>
          <a:ln w="12700" cap="flat" cmpd="sng" algn="ctr">
            <a:solidFill>
              <a:srgbClr val="000000"/>
            </a:solidFill>
            <a:prstDash val="solid"/>
            <a:tailEnd type="non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1800"/>
              </a:lnSpc>
              <a:spcBef>
                <a:spcPct val="50000"/>
              </a:spcBef>
              <a:spcAft>
                <a:spcPts val="0"/>
              </a:spcAft>
              <a:buClr>
                <a:srgbClr val="E20074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nl-NL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le-GroteskNo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42731" y="1725821"/>
            <a:ext cx="122846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>
              <a:lnSpc>
                <a:spcPts val="1800"/>
              </a:lnSpc>
              <a:spcBef>
                <a:spcPts val="0"/>
              </a:spcBef>
              <a:spcAft>
                <a:spcPts val="450"/>
              </a:spcAft>
              <a:buClr>
                <a:srgbClr val="E20074"/>
              </a:buClr>
              <a:buSzPct val="75000"/>
              <a:buFont typeface="Wingdings" panose="05000000000000000000" pitchFamily="2" charset="2"/>
              <a:buNone/>
            </a:pPr>
            <a:r>
              <a:rPr lang="en-US" sz="1200" dirty="0" smtClean="0">
                <a:solidFill>
                  <a:srgbClr val="000000"/>
                </a:solidFill>
                <a:latin typeface="Tele-GroteskFet" pitchFamily="2" charset="0"/>
                <a:ea typeface="ＭＳ Ｐゴシック" panose="020B0600070205080204" pitchFamily="34" charset="-128"/>
              </a:rPr>
              <a:t>Opening tags</a:t>
            </a:r>
            <a:endParaRPr lang="nl-NL" sz="1200" dirty="0" smtClean="0">
              <a:solidFill>
                <a:srgbClr val="000000"/>
              </a:solidFill>
              <a:latin typeface="Tele-GroteskFet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8" name="Left Bracket 17"/>
          <p:cNvSpPr/>
          <p:nvPr/>
        </p:nvSpPr>
        <p:spPr>
          <a:xfrm rot="5400000" flipH="1">
            <a:off x="6578177" y="1166690"/>
            <a:ext cx="65240" cy="710912"/>
          </a:xfrm>
          <a:prstGeom prst="leftBracket">
            <a:avLst/>
          </a:prstGeom>
          <a:noFill/>
          <a:ln w="12700" cap="flat" cmpd="sng" algn="ctr">
            <a:solidFill>
              <a:srgbClr val="000000"/>
            </a:solidFill>
            <a:prstDash val="solid"/>
            <a:tailEnd type="non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1800"/>
              </a:lnSpc>
              <a:spcBef>
                <a:spcPct val="50000"/>
              </a:spcBef>
              <a:spcAft>
                <a:spcPts val="0"/>
              </a:spcAft>
              <a:buClr>
                <a:srgbClr val="E20074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nl-NL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le-GroteskNo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11347" y="1547074"/>
            <a:ext cx="122846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>
              <a:lnSpc>
                <a:spcPts val="1800"/>
              </a:lnSpc>
              <a:spcBef>
                <a:spcPts val="0"/>
              </a:spcBef>
              <a:spcAft>
                <a:spcPts val="450"/>
              </a:spcAft>
              <a:buClr>
                <a:srgbClr val="E20074"/>
              </a:buClr>
              <a:buSzPct val="75000"/>
              <a:buFont typeface="Wingdings" panose="05000000000000000000" pitchFamily="2" charset="2"/>
              <a:buNone/>
            </a:pPr>
            <a:r>
              <a:rPr lang="en-US" sz="1200" dirty="0" smtClean="0">
                <a:solidFill>
                  <a:srgbClr val="000000"/>
                </a:solidFill>
                <a:latin typeface="Tele-GroteskFet" pitchFamily="2" charset="0"/>
                <a:ea typeface="ＭＳ Ｐゴシック" panose="020B0600070205080204" pitchFamily="34" charset="-128"/>
              </a:rPr>
              <a:t>Closing tags</a:t>
            </a:r>
            <a:endParaRPr lang="nl-NL" sz="1200" dirty="0" smtClean="0">
              <a:solidFill>
                <a:srgbClr val="000000"/>
              </a:solidFill>
              <a:latin typeface="Tele-GroteskFet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20" name="Left Bracket 19"/>
          <p:cNvSpPr/>
          <p:nvPr/>
        </p:nvSpPr>
        <p:spPr>
          <a:xfrm rot="5400000" flipH="1">
            <a:off x="3578127" y="1389868"/>
            <a:ext cx="62014" cy="267781"/>
          </a:xfrm>
          <a:prstGeom prst="leftBracket">
            <a:avLst/>
          </a:prstGeom>
          <a:noFill/>
          <a:ln w="12700" cap="flat" cmpd="sng" algn="ctr">
            <a:solidFill>
              <a:srgbClr val="000000"/>
            </a:solidFill>
            <a:prstDash val="solid"/>
            <a:tailEnd type="non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1800"/>
              </a:lnSpc>
              <a:spcBef>
                <a:spcPct val="50000"/>
              </a:spcBef>
              <a:spcAft>
                <a:spcPts val="0"/>
              </a:spcAft>
              <a:buClr>
                <a:srgbClr val="E20074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nl-NL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le-GroteskNo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34375" y="1527442"/>
            <a:ext cx="78220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>
              <a:lnSpc>
                <a:spcPts val="1800"/>
              </a:lnSpc>
              <a:spcBef>
                <a:spcPts val="0"/>
              </a:spcBef>
              <a:spcAft>
                <a:spcPts val="450"/>
              </a:spcAft>
              <a:buClr>
                <a:srgbClr val="E20074"/>
              </a:buClr>
              <a:buSzPct val="75000"/>
              <a:buFont typeface="Wingdings" panose="05000000000000000000" pitchFamily="2" charset="2"/>
              <a:buNone/>
            </a:pPr>
            <a:r>
              <a:rPr lang="en-US" sz="1200" dirty="0" smtClean="0">
                <a:solidFill>
                  <a:srgbClr val="000000"/>
                </a:solidFill>
                <a:latin typeface="Tele-GroteskFet" pitchFamily="2" charset="0"/>
                <a:ea typeface="ＭＳ Ｐゴシック" panose="020B0600070205080204" pitchFamily="34" charset="-128"/>
              </a:rPr>
              <a:t>attribute</a:t>
            </a:r>
            <a:endParaRPr lang="nl-NL" sz="1800" dirty="0" smtClean="0">
              <a:solidFill>
                <a:srgbClr val="000000"/>
              </a:solidFill>
              <a:latin typeface="Tele-GroteskFet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22" name="Left Bracket 21"/>
          <p:cNvSpPr/>
          <p:nvPr/>
        </p:nvSpPr>
        <p:spPr>
          <a:xfrm rot="5400000" flipH="1">
            <a:off x="4251266" y="1180037"/>
            <a:ext cx="80404" cy="669053"/>
          </a:xfrm>
          <a:prstGeom prst="leftBracket">
            <a:avLst/>
          </a:prstGeom>
          <a:noFill/>
          <a:ln w="12700" cap="flat" cmpd="sng" algn="ctr">
            <a:solidFill>
              <a:srgbClr val="000000"/>
            </a:solidFill>
            <a:prstDash val="solid"/>
            <a:tailEnd type="non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1800"/>
              </a:lnSpc>
              <a:spcBef>
                <a:spcPct val="50000"/>
              </a:spcBef>
              <a:spcAft>
                <a:spcPts val="0"/>
              </a:spcAft>
              <a:buClr>
                <a:srgbClr val="E20074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endParaRPr kumimoji="0" lang="nl-NL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le-GroteskNo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19915" y="1536947"/>
            <a:ext cx="78220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>
              <a:lnSpc>
                <a:spcPts val="1800"/>
              </a:lnSpc>
              <a:spcBef>
                <a:spcPts val="0"/>
              </a:spcBef>
              <a:spcAft>
                <a:spcPts val="450"/>
              </a:spcAft>
              <a:buClr>
                <a:srgbClr val="E20074"/>
              </a:buClr>
              <a:buSzPct val="75000"/>
              <a:buFont typeface="Wingdings" panose="05000000000000000000" pitchFamily="2" charset="2"/>
              <a:buNone/>
            </a:pPr>
            <a:r>
              <a:rPr lang="en-US" sz="1200" dirty="0" smtClean="0">
                <a:solidFill>
                  <a:srgbClr val="000000"/>
                </a:solidFill>
                <a:latin typeface="Tele-GroteskFet" pitchFamily="2" charset="0"/>
                <a:ea typeface="ＭＳ Ｐゴシック" panose="020B0600070205080204" pitchFamily="34" charset="-128"/>
              </a:rPr>
              <a:t>value</a:t>
            </a:r>
            <a:endParaRPr lang="nl-NL" sz="1200" dirty="0" smtClean="0">
              <a:solidFill>
                <a:srgbClr val="000000"/>
              </a:solidFill>
              <a:latin typeface="Tele-GroteskFet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682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dirty="0" smtClean="0">
                <a:latin typeface="Tele-GroteskUlt" pitchFamily="2" charset="0"/>
                <a:ea typeface="ＭＳ Ｐゴシック" panose="020B0600070205080204" pitchFamily="34" charset="-128"/>
                <a:cs typeface="TeleGrotesk Headline Ultra" pitchFamily="2" charset="0"/>
              </a:rPr>
              <a:t>HTML ELEMENTS AND ATTRIBUTES</a:t>
            </a:r>
            <a:br>
              <a:rPr lang="en-US" altLang="nl-NL" dirty="0" smtClean="0">
                <a:latin typeface="Tele-GroteskUlt" pitchFamily="2" charset="0"/>
                <a:ea typeface="ＭＳ Ｐゴシック" panose="020B0600070205080204" pitchFamily="34" charset="-128"/>
                <a:cs typeface="TeleGrotesk Headline Ultra" pitchFamily="2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pt-BR" dirty="0" smtClean="0"/>
              <a:t>Hyperlinks		</a:t>
            </a:r>
            <a:r>
              <a:rPr lang="en-US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a </a:t>
            </a:r>
            <a:r>
              <a:rPr lang="en-US" kern="1200" dirty="0" err="1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href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=“http</a:t>
            </a:r>
            <a:r>
              <a:rPr lang="en-US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://koko.org”</a:t>
            </a:r>
            <a:r>
              <a:rPr lang="en-US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r>
              <a:rPr lang="en-US" i="1" kern="1200" dirty="0" smtClean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kitten</a:t>
            </a:r>
            <a:r>
              <a:rPr lang="en-US" i="1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 </a:t>
            </a:r>
            <a:r>
              <a:rPr lang="en-US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a</a:t>
            </a:r>
            <a:r>
              <a:rPr lang="en-US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en-US" sz="2800" kern="1200" dirty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pt-BR" dirty="0" smtClean="0"/>
              <a:t>Image		</a:t>
            </a:r>
            <a:r>
              <a:rPr lang="en-US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kern="1200" dirty="0" err="1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img</a:t>
            </a:r>
            <a:r>
              <a:rPr lang="en-US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 </a:t>
            </a:r>
            <a:r>
              <a:rPr lang="en-US" kern="1200" dirty="0" err="1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src</a:t>
            </a:r>
            <a:r>
              <a:rPr lang="en-US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=“cat.png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”</a:t>
            </a:r>
            <a:r>
              <a:rPr lang="en-US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 </a:t>
            </a:r>
            <a:r>
              <a:rPr lang="en-US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en-US" sz="2800" kern="1200" dirty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000" dirty="0" smtClean="0"/>
          </a:p>
          <a:p>
            <a:pPr marL="0" indent="0"/>
            <a:r>
              <a:rPr lang="pt-BR" b="1" dirty="0" smtClean="0">
                <a:solidFill>
                  <a:schemeClr val="tx2"/>
                </a:solidFill>
                <a:latin typeface="Tele-GroteskNor" pitchFamily="2" charset="0"/>
                <a:ea typeface="ＭＳ Ｐゴシック" panose="020B0600070205080204" pitchFamily="34" charset="-128"/>
                <a:cs typeface="TeleGrotesk Headline Ultra" pitchFamily="2" charset="0"/>
              </a:rPr>
              <a:t>Nested </a:t>
            </a:r>
            <a:r>
              <a:rPr lang="pt-BR" b="1" dirty="0">
                <a:solidFill>
                  <a:schemeClr val="tx2"/>
                </a:solidFill>
                <a:latin typeface="Tele-GroteskNor" pitchFamily="2" charset="0"/>
                <a:ea typeface="ＭＳ Ｐゴシック" panose="020B0600070205080204" pitchFamily="34" charset="-128"/>
                <a:cs typeface="TeleGrotesk Headline Ultra" pitchFamily="2" charset="0"/>
              </a:rPr>
              <a:t>HTML Elements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Image + link </a:t>
            </a:r>
            <a:endParaRPr lang="pt-BR" dirty="0"/>
          </a:p>
          <a:p>
            <a:pPr marL="0" indent="0"/>
            <a:r>
              <a:rPr lang="pt-BR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	</a:t>
            </a:r>
            <a:r>
              <a:rPr lang="en-US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a </a:t>
            </a:r>
            <a:r>
              <a:rPr lang="en-US" kern="1200" dirty="0" err="1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href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=“http</a:t>
            </a:r>
            <a:r>
              <a:rPr lang="en-US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://koko.org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”</a:t>
            </a:r>
            <a:r>
              <a:rPr lang="en-US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 </a:t>
            </a:r>
          </a:p>
          <a:p>
            <a:pPr marL="0" indent="0"/>
            <a:r>
              <a:rPr lang="en-US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	</a:t>
            </a:r>
            <a:r>
              <a:rPr lang="en-US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	&lt;</a:t>
            </a:r>
            <a:r>
              <a:rPr lang="en-US" kern="1200" dirty="0" err="1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img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src</a:t>
            </a:r>
            <a:r>
              <a:rPr lang="en-US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=“kitten.png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”</a:t>
            </a:r>
            <a:r>
              <a:rPr lang="en-US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 </a:t>
            </a:r>
            <a:r>
              <a:rPr lang="en-US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 </a:t>
            </a:r>
            <a:endParaRPr lang="en-US" kern="1200" dirty="0" smtClean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  <a:p>
            <a:pPr marL="0" indent="0"/>
            <a:r>
              <a:rPr lang="en-US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	</a:t>
            </a:r>
            <a:r>
              <a:rPr lang="en-US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a</a:t>
            </a:r>
            <a:r>
              <a:rPr lang="en-US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endParaRPr lang="nl-NL" sz="1000" dirty="0" smtClean="0"/>
          </a:p>
          <a:p>
            <a:pPr marL="0" indent="0"/>
            <a:r>
              <a:rPr lang="pt-BR" b="1" dirty="0" smtClean="0">
                <a:solidFill>
                  <a:schemeClr val="tx2"/>
                </a:solidFill>
                <a:latin typeface="Tele-GroteskNor" pitchFamily="2" charset="0"/>
                <a:ea typeface="ＭＳ Ｐゴシック" panose="020B0600070205080204" pitchFamily="34" charset="-128"/>
                <a:cs typeface="TeleGrotesk Headline Ultra" pitchFamily="2" charset="0"/>
              </a:rPr>
              <a:t>Multimedia</a:t>
            </a:r>
            <a:endParaRPr lang="pt-BR" b="1" dirty="0">
              <a:solidFill>
                <a:schemeClr val="tx2"/>
              </a:solidFill>
              <a:latin typeface="Tele-GroteskNor" pitchFamily="2" charset="0"/>
              <a:ea typeface="ＭＳ Ｐゴシック" panose="020B0600070205080204" pitchFamily="34" charset="-128"/>
              <a:cs typeface="TeleGrotesk Headline Ultr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l-NL" dirty="0" err="1" smtClean="0"/>
              <a:t>Youtube</a:t>
            </a:r>
            <a:r>
              <a:rPr lang="nl-NL" dirty="0" smtClean="0"/>
              <a:t> </a:t>
            </a:r>
            <a:r>
              <a:rPr lang="en-US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kern="1200" dirty="0" err="1" smtClean="0">
                <a:latin typeface="Tele-GroteskFet" charset="0"/>
                <a:ea typeface="ＭＳ Ｐゴシック" charset="0"/>
              </a:rPr>
              <a:t>iframe</a:t>
            </a:r>
            <a:r>
              <a:rPr lang="en-US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 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width="420" height="315"</a:t>
            </a:r>
            <a:b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</a:br>
            <a:r>
              <a:rPr lang="en-US" kern="1200" dirty="0" err="1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src</a:t>
            </a:r>
            <a:r>
              <a:rPr lang="en-US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="http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://</a:t>
            </a:r>
            <a:r>
              <a:rPr lang="en-US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www.youtube.com/embed/XGSy3_Czz8k?autoplay=1" </a:t>
            </a:r>
            <a:r>
              <a:rPr lang="en-US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pt-BR" dirty="0"/>
          </a:p>
          <a:p>
            <a:pPr marL="0" lvl="0" indent="0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55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dirty="0" smtClean="0">
                <a:latin typeface="Tele-GroteskUlt" pitchFamily="2" charset="0"/>
                <a:ea typeface="ＭＳ Ｐゴシック" panose="020B0600070205080204" pitchFamily="34" charset="-128"/>
                <a:cs typeface="TeleGrotesk Headline Ultra" pitchFamily="2" charset="0"/>
              </a:rPr>
              <a:t>HTML ELEMENTS AND ATTRIBUTES</a:t>
            </a:r>
            <a:br>
              <a:rPr lang="en-US" altLang="nl-NL" dirty="0" smtClean="0">
                <a:latin typeface="Tele-GroteskUlt" pitchFamily="2" charset="0"/>
                <a:ea typeface="ＭＳ Ｐゴシック" panose="020B0600070205080204" pitchFamily="34" charset="-128"/>
                <a:cs typeface="TeleGrotesk Headline Ultra" pitchFamily="2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pt-BR" sz="2800" dirty="0" smtClean="0"/>
              <a:t>Division = block element	</a:t>
            </a:r>
            <a:endParaRPr lang="en-US" sz="2800" kern="1200" dirty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  <a:p>
            <a:pPr marL="344488" lvl="1" indent="0"/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div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r>
              <a:rPr lang="en-US" sz="2800" i="1" kern="1200" dirty="0" smtClean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div is really a versatile </a:t>
            </a:r>
            <a:r>
              <a:rPr lang="en-US" sz="2800" i="1" kern="1200" dirty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container </a:t>
            </a:r>
            <a:endParaRPr lang="en-US" sz="2800" i="1" kern="1200" dirty="0" smtClean="0">
              <a:solidFill>
                <a:srgbClr val="00B050"/>
              </a:solidFill>
              <a:latin typeface="Tele-GroteskFet" charset="0"/>
              <a:ea typeface="ＭＳ Ｐゴシック" charset="0"/>
            </a:endParaRPr>
          </a:p>
          <a:p>
            <a:pPr marL="344488" lvl="1" indent="0"/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	&lt;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div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r>
              <a:rPr lang="en-US" sz="2800" i="1" kern="1200" dirty="0" smtClean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… you can put HTML elements inside div… </a:t>
            </a:r>
            <a:r>
              <a:rPr lang="en-US" sz="2800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sz="2800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div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</a:p>
          <a:p>
            <a:pPr marL="344488" lvl="1" indent="0"/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sz="2800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div</a:t>
            </a:r>
            <a:r>
              <a:rPr lang="en-US" sz="2800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pt-BR" sz="2800" dirty="0" smtClean="0"/>
          </a:p>
          <a:p>
            <a:pPr lvl="0">
              <a:buFont typeface="Arial" panose="020B0604020202020204" pitchFamily="34" charset="0"/>
              <a:buChar char="•"/>
            </a:pPr>
            <a:endParaRPr lang="pt-BR" sz="2800" dirty="0" smtClean="0"/>
          </a:p>
          <a:p>
            <a:pPr lvl="0">
              <a:buFont typeface="Arial" panose="020B0604020202020204" pitchFamily="34" charset="0"/>
              <a:buChar char="•"/>
            </a:pPr>
            <a:r>
              <a:rPr lang="pt-BR" sz="2800" dirty="0" smtClean="0"/>
              <a:t>Span = inline element	</a:t>
            </a:r>
          </a:p>
          <a:p>
            <a:pPr marL="233363" lvl="0" indent="0"/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span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r>
              <a:rPr lang="en-US" sz="2800" i="1" kern="1200" dirty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Similar to </a:t>
            </a:r>
            <a:r>
              <a:rPr lang="en-US" sz="2800" i="1" kern="1200" dirty="0" smtClean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div, but for wrapping smaller  piece 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span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en-US" sz="3200" kern="1200" dirty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04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T-MOBILE: A  TECHNOLOGY  COMPANY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92" y="797613"/>
            <a:ext cx="5070177" cy="507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63447" y="5928098"/>
            <a:ext cx="761089" cy="245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963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dirty="0" smtClean="0">
                <a:latin typeface="Tele-GroteskUlt" pitchFamily="2" charset="0"/>
                <a:ea typeface="ＭＳ Ｐゴシック" panose="020B0600070205080204" pitchFamily="34" charset="-128"/>
                <a:cs typeface="TeleGrotesk Headline Ultra" pitchFamily="2" charset="0"/>
              </a:rPr>
              <a:t>HTML ELEMENTS AND ATTRIBUTES</a:t>
            </a:r>
            <a:br>
              <a:rPr lang="en-US" altLang="nl-NL" dirty="0" smtClean="0">
                <a:latin typeface="Tele-GroteskUlt" pitchFamily="2" charset="0"/>
                <a:ea typeface="ＭＳ Ｐゴシック" panose="020B0600070205080204" pitchFamily="34" charset="-128"/>
                <a:cs typeface="TeleGrotesk Headline Ultra" pitchFamily="2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000000"/>
                </a:solidFill>
              </a:rPr>
              <a:t>List</a:t>
            </a:r>
            <a:r>
              <a:rPr lang="pt-BR" dirty="0" smtClean="0">
                <a:solidFill>
                  <a:srgbClr val="000000"/>
                </a:solidFill>
              </a:rPr>
              <a:t>		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 err="1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ul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	</a:t>
            </a:r>
          </a:p>
          <a:p>
            <a:pPr marL="2398713" lvl="4" indent="0">
              <a:spcBef>
                <a:spcPts val="0"/>
              </a:spcBef>
            </a:pP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li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r>
              <a:rPr lang="en-US" sz="2800" i="1" kern="1200" dirty="0" smtClean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apple</a:t>
            </a:r>
            <a:r>
              <a:rPr lang="en-US" sz="2800" i="1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 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li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</a:p>
          <a:p>
            <a:pPr marL="2398713" lvl="3" indent="0">
              <a:spcBef>
                <a:spcPts val="0"/>
              </a:spcBef>
            </a:pP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li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r>
              <a:rPr lang="en-US" sz="2800" i="1" kern="1200" dirty="0" smtClean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orange 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li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</a:p>
          <a:p>
            <a:pPr marL="1468438" lvl="3" indent="0">
              <a:spcBef>
                <a:spcPts val="0"/>
              </a:spcBef>
            </a:pP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	&lt;</a:t>
            </a:r>
            <a:r>
              <a:rPr lang="en-US" sz="2800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sz="2800" kern="1200" dirty="0" err="1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ul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en-US" sz="2000" kern="1200" dirty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  <a:p>
            <a:pPr lvl="0">
              <a:buFont typeface="Arial" panose="020B0604020202020204" pitchFamily="34" charset="0"/>
              <a:buChar char="•"/>
            </a:pPr>
            <a:endParaRPr lang="pt-BR" dirty="0" smtClean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000000"/>
                </a:solidFill>
              </a:rPr>
              <a:t>Table</a:t>
            </a:r>
            <a:r>
              <a:rPr lang="pt-BR" dirty="0">
                <a:solidFill>
                  <a:srgbClr val="000000"/>
                </a:solidFill>
              </a:rPr>
              <a:t>	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table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</a:p>
          <a:p>
            <a:pPr marL="2398713" lvl="4" indent="0">
              <a:spcBef>
                <a:spcPts val="0"/>
              </a:spcBef>
            </a:pP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 err="1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tr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	</a:t>
            </a:r>
          </a:p>
          <a:p>
            <a:pPr marL="2398713" lvl="4" indent="0">
              <a:spcBef>
                <a:spcPts val="0"/>
              </a:spcBef>
            </a:pP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	&lt;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td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r>
              <a:rPr lang="en-US" sz="2800" i="1" kern="1200" dirty="0" smtClean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first column</a:t>
            </a:r>
            <a:r>
              <a:rPr lang="en-US" sz="2800" kern="1200" dirty="0" smtClean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 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td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en-US" sz="2800" kern="1200" dirty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  <a:p>
            <a:pPr marL="2398713" lvl="3" indent="0">
              <a:spcBef>
                <a:spcPts val="0"/>
              </a:spcBef>
            </a:pP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	&lt;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td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r>
              <a:rPr lang="en-US" sz="2800" i="1" kern="1200" dirty="0">
                <a:solidFill>
                  <a:srgbClr val="00B050"/>
                </a:solidFill>
                <a:latin typeface="Tele-GroteskFet" charset="0"/>
                <a:ea typeface="ＭＳ Ｐゴシック" charset="0"/>
                <a:cs typeface="ＭＳ Ｐゴシック" charset="-128"/>
              </a:rPr>
              <a:t>second column 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td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</a:p>
          <a:p>
            <a:pPr marL="2398713" lvl="3" indent="0">
              <a:spcBef>
                <a:spcPts val="0"/>
              </a:spcBef>
            </a:pP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sz="2800" kern="1200" dirty="0" err="1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tr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en-US" sz="2800" kern="1200" dirty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  <a:p>
            <a:pPr marL="1468438" lvl="3" indent="0">
              <a:spcBef>
                <a:spcPts val="0"/>
              </a:spcBef>
            </a:pPr>
            <a:r>
              <a:rPr lang="en-US" sz="2800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	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800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sz="2800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table</a:t>
            </a:r>
            <a:r>
              <a:rPr lang="en-US" sz="2800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en-US" sz="2000" kern="1200" dirty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dirty="0" smtClean="0">
                <a:latin typeface="Tele-GroteskUlt" pitchFamily="2" charset="0"/>
                <a:ea typeface="ＭＳ Ｐゴシック" panose="020B0600070205080204" pitchFamily="34" charset="-128"/>
                <a:cs typeface="TeleGrotesk Headline Ultra" pitchFamily="2" charset="0"/>
              </a:rPr>
              <a:t>HTML STYLING IN 3 WAYS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1800" kern="1200" dirty="0" smtClean="0">
                <a:latin typeface="Tele-GroteskFet" charset="0"/>
                <a:ea typeface="ＭＳ Ｐゴシック" charset="0"/>
              </a:rPr>
              <a:t>&lt;</a:t>
            </a:r>
            <a:r>
              <a:rPr lang="en-US" sz="1800" kern="1200" dirty="0">
                <a:latin typeface="Tele-GroteskFet" charset="0"/>
                <a:ea typeface="ＭＳ Ｐゴシック" charset="0"/>
              </a:rPr>
              <a:t>html&gt;</a:t>
            </a:r>
            <a:endParaRPr lang="en-US" sz="1800" i="1" kern="1200" dirty="0">
              <a:latin typeface="Tele-GroteskFet" charset="0"/>
              <a:ea typeface="ＭＳ Ｐゴシック" charset="0"/>
            </a:endParaRPr>
          </a:p>
          <a:p>
            <a:pPr marL="463550" lvl="2" indent="0"/>
            <a:r>
              <a:rPr lang="en-US" sz="1800" kern="1200" dirty="0">
                <a:latin typeface="Tele-GroteskFet" charset="0"/>
                <a:ea typeface="ＭＳ Ｐゴシック" charset="0"/>
              </a:rPr>
              <a:t>&lt;head&gt;</a:t>
            </a:r>
            <a:endParaRPr lang="en-US" sz="1800" i="1" kern="1200" dirty="0">
              <a:latin typeface="Tele-GroteskFet" charset="0"/>
              <a:ea typeface="ＭＳ Ｐゴシック" charset="0"/>
            </a:endParaRPr>
          </a:p>
          <a:p>
            <a:pPr marL="914400" lvl="2" indent="0"/>
            <a:r>
              <a:rPr lang="en-US" sz="1800" i="1" kern="1200" dirty="0">
                <a:solidFill>
                  <a:srgbClr val="0070C0"/>
                </a:solidFill>
                <a:latin typeface="Tele-GroteskFet" charset="0"/>
                <a:ea typeface="ＭＳ Ｐゴシック" charset="0"/>
              </a:rPr>
              <a:t>&lt;!– </a:t>
            </a:r>
            <a:r>
              <a:rPr lang="en-US" sz="1800" i="1" kern="1200" dirty="0" smtClean="0">
                <a:solidFill>
                  <a:srgbClr val="0070C0"/>
                </a:solidFill>
                <a:latin typeface="Tele-GroteskFet" charset="0"/>
                <a:ea typeface="ＭＳ Ｐゴシック" charset="0"/>
              </a:rPr>
              <a:t>external </a:t>
            </a:r>
            <a:r>
              <a:rPr lang="en-US" sz="1800" i="1" kern="1200" dirty="0">
                <a:solidFill>
                  <a:srgbClr val="0070C0"/>
                </a:solidFill>
                <a:latin typeface="Tele-GroteskFet" charset="0"/>
                <a:ea typeface="ＭＳ Ｐゴシック" charset="0"/>
              </a:rPr>
              <a:t>CSS </a:t>
            </a:r>
            <a:r>
              <a:rPr lang="en-US" sz="1800" i="1" kern="1200" dirty="0" smtClean="0">
                <a:solidFill>
                  <a:srgbClr val="0070C0"/>
                </a:solidFill>
                <a:latin typeface="Tele-GroteskFet" charset="0"/>
                <a:ea typeface="ＭＳ Ｐゴシック" charset="0"/>
                <a:sym typeface="Wingdings" panose="05000000000000000000" pitchFamily="2" charset="2"/>
              </a:rPr>
              <a:t>--&gt;</a:t>
            </a:r>
            <a:endParaRPr lang="en-US" sz="1800" i="1" kern="1200" dirty="0" smtClean="0">
              <a:solidFill>
                <a:srgbClr val="0070C0"/>
              </a:solidFill>
              <a:latin typeface="Tele-GroteskFet" charset="0"/>
              <a:ea typeface="ＭＳ Ｐゴシック" charset="0"/>
            </a:endParaRPr>
          </a:p>
          <a:p>
            <a:pPr marL="914400" lvl="2" indent="0"/>
            <a:r>
              <a:rPr lang="en-US" sz="2000" kern="1200" dirty="0" smtClean="0">
                <a:solidFill>
                  <a:srgbClr val="0070C0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sz="2000" kern="1200" dirty="0">
                <a:solidFill>
                  <a:srgbClr val="0070C0"/>
                </a:solidFill>
                <a:latin typeface="Tele-GroteskFet" charset="0"/>
                <a:ea typeface="ＭＳ Ｐゴシック" charset="0"/>
              </a:rPr>
              <a:t>link type="text/</a:t>
            </a:r>
            <a:r>
              <a:rPr lang="en-US" sz="2000" kern="1200" dirty="0" err="1">
                <a:solidFill>
                  <a:srgbClr val="0070C0"/>
                </a:solidFill>
                <a:latin typeface="Tele-GroteskFet" charset="0"/>
                <a:ea typeface="ＭＳ Ｐゴシック" charset="0"/>
              </a:rPr>
              <a:t>css</a:t>
            </a:r>
            <a:r>
              <a:rPr lang="en-US" sz="2000" kern="1200" dirty="0">
                <a:solidFill>
                  <a:srgbClr val="0070C0"/>
                </a:solidFill>
                <a:latin typeface="Tele-GroteskFet" charset="0"/>
                <a:ea typeface="ＭＳ Ｐゴシック" charset="0"/>
              </a:rPr>
              <a:t>" </a:t>
            </a:r>
            <a:r>
              <a:rPr lang="en-US" sz="2000" kern="1200" dirty="0" err="1">
                <a:solidFill>
                  <a:srgbClr val="0070C0"/>
                </a:solidFill>
                <a:latin typeface="Tele-GroteskFet" charset="0"/>
                <a:ea typeface="ＭＳ Ｐゴシック" charset="0"/>
              </a:rPr>
              <a:t>rel</a:t>
            </a:r>
            <a:r>
              <a:rPr lang="en-US" sz="2000" kern="1200" dirty="0">
                <a:solidFill>
                  <a:srgbClr val="0070C0"/>
                </a:solidFill>
                <a:latin typeface="Tele-GroteskFet" charset="0"/>
                <a:ea typeface="ＭＳ Ｐゴシック" charset="0"/>
              </a:rPr>
              <a:t>="</a:t>
            </a:r>
            <a:r>
              <a:rPr lang="en-US" sz="2000" kern="1200" dirty="0" err="1">
                <a:solidFill>
                  <a:srgbClr val="0070C0"/>
                </a:solidFill>
                <a:latin typeface="Tele-GroteskFet" charset="0"/>
                <a:ea typeface="ＭＳ Ｐゴシック" charset="0"/>
              </a:rPr>
              <a:t>stylesheet</a:t>
            </a:r>
            <a:r>
              <a:rPr lang="en-US" sz="2000" kern="1200" dirty="0">
                <a:solidFill>
                  <a:srgbClr val="0070C0"/>
                </a:solidFill>
                <a:latin typeface="Tele-GroteskFet" charset="0"/>
                <a:ea typeface="ＭＳ Ｐゴシック" charset="0"/>
              </a:rPr>
              <a:t>" </a:t>
            </a:r>
            <a:r>
              <a:rPr lang="en-US" sz="2000" kern="1200" dirty="0" err="1">
                <a:solidFill>
                  <a:srgbClr val="0070C0"/>
                </a:solidFill>
                <a:latin typeface="Tele-GroteskFet" charset="0"/>
                <a:ea typeface="ＭＳ Ｐゴシック" charset="0"/>
              </a:rPr>
              <a:t>href</a:t>
            </a:r>
            <a:r>
              <a:rPr lang="en-US" sz="2000" kern="1200" dirty="0">
                <a:solidFill>
                  <a:srgbClr val="0070C0"/>
                </a:solidFill>
                <a:latin typeface="Tele-GroteskFet" charset="0"/>
                <a:ea typeface="ＭＳ Ｐゴシック" charset="0"/>
              </a:rPr>
              <a:t>="</a:t>
            </a:r>
            <a:r>
              <a:rPr lang="en-US" sz="2000" kern="1200" dirty="0" smtClean="0">
                <a:solidFill>
                  <a:srgbClr val="0070C0"/>
                </a:solidFill>
                <a:latin typeface="Tele-GroteskFet" charset="0"/>
                <a:ea typeface="ＭＳ Ｐゴシック" charset="0"/>
              </a:rPr>
              <a:t>styles.css</a:t>
            </a:r>
            <a:r>
              <a:rPr lang="en-US" sz="2000" kern="1200" dirty="0">
                <a:solidFill>
                  <a:srgbClr val="0070C0"/>
                </a:solidFill>
                <a:latin typeface="Tele-GroteskFet" charset="0"/>
                <a:ea typeface="ＭＳ Ｐゴシック" charset="0"/>
              </a:rPr>
              <a:t>“ /&gt;</a:t>
            </a:r>
          </a:p>
          <a:p>
            <a:pPr marL="914400" lvl="2" indent="0"/>
            <a:r>
              <a:rPr lang="en-US" sz="1800" kern="1200" dirty="0" smtClean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&lt;style&gt;</a:t>
            </a:r>
          </a:p>
          <a:p>
            <a:pPr marL="1255713" lvl="2" indent="0"/>
            <a:r>
              <a:rPr lang="en-US" sz="1800" i="1" kern="1200" dirty="0" smtClean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/* 	Internal CSS 	*/	</a:t>
            </a:r>
          </a:p>
          <a:p>
            <a:pPr marL="1255713" lvl="2" indent="0"/>
            <a:r>
              <a:rPr lang="en-US" sz="2000" kern="1200" dirty="0" smtClean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h2 { color : green; text-align : center;} </a:t>
            </a:r>
          </a:p>
          <a:p>
            <a:pPr marL="914400" lvl="2" indent="0"/>
            <a:r>
              <a:rPr lang="en-US" sz="1800" kern="1200" dirty="0" smtClean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&lt;/style&gt;</a:t>
            </a:r>
          </a:p>
          <a:p>
            <a:pPr marL="463550" lvl="2" indent="0"/>
            <a:r>
              <a:rPr lang="en-US" sz="1800" kern="1200" dirty="0" smtClean="0">
                <a:latin typeface="Tele-GroteskFet" charset="0"/>
                <a:ea typeface="ＭＳ Ｐゴシック" charset="0"/>
              </a:rPr>
              <a:t>&lt;/</a:t>
            </a:r>
            <a:r>
              <a:rPr lang="en-US" sz="1800" kern="1200" dirty="0">
                <a:latin typeface="Tele-GroteskFet" charset="0"/>
                <a:ea typeface="ＭＳ Ｐゴシック" charset="0"/>
              </a:rPr>
              <a:t>head</a:t>
            </a:r>
            <a:r>
              <a:rPr lang="en-US" sz="1800" kern="1200" dirty="0" smtClean="0">
                <a:latin typeface="Tele-GroteskFet" charset="0"/>
                <a:ea typeface="ＭＳ Ｐゴシック" charset="0"/>
              </a:rPr>
              <a:t>&gt;</a:t>
            </a:r>
            <a:endParaRPr lang="en-US" sz="1800" kern="1200" dirty="0">
              <a:latin typeface="Tele-GroteskFet" charset="0"/>
              <a:ea typeface="ＭＳ Ｐゴシック" charset="0"/>
            </a:endParaRPr>
          </a:p>
          <a:p>
            <a:pPr marL="395288" lvl="2" indent="0"/>
            <a:r>
              <a:rPr lang="en-US" sz="1800" kern="1200" dirty="0">
                <a:latin typeface="Tele-GroteskFet" charset="0"/>
                <a:ea typeface="ＭＳ Ｐゴシック" charset="0"/>
              </a:rPr>
              <a:t>&lt;body</a:t>
            </a:r>
            <a:r>
              <a:rPr lang="en-US" sz="1800" kern="1200" dirty="0" smtClean="0">
                <a:latin typeface="Tele-GroteskFet" charset="0"/>
                <a:ea typeface="ＭＳ Ｐゴシック" charset="0"/>
              </a:rPr>
              <a:t>&gt;</a:t>
            </a:r>
          </a:p>
          <a:p>
            <a:pPr marL="914400" lvl="2" indent="0"/>
            <a:r>
              <a:rPr lang="en-US" sz="1800" i="1" kern="1200" dirty="0" smtClean="0">
                <a:solidFill>
                  <a:srgbClr val="7030A0"/>
                </a:solidFill>
                <a:latin typeface="Tele-GroteskFet" charset="0"/>
                <a:ea typeface="ＭＳ Ｐゴシック" charset="0"/>
              </a:rPr>
              <a:t>&lt;!– inline CSS </a:t>
            </a:r>
            <a:r>
              <a:rPr lang="en-US" sz="1800" i="1" kern="1200" dirty="0">
                <a:solidFill>
                  <a:srgbClr val="7030A0"/>
                </a:solidFill>
                <a:latin typeface="Tele-GroteskFet" charset="0"/>
                <a:ea typeface="ＭＳ Ｐゴシック" charset="0"/>
                <a:sym typeface="Wingdings" panose="05000000000000000000" pitchFamily="2" charset="2"/>
              </a:rPr>
              <a:t>--&gt; </a:t>
            </a:r>
            <a:endParaRPr lang="en-US" sz="1800" i="1" kern="1200" dirty="0" smtClean="0">
              <a:solidFill>
                <a:srgbClr val="7030A0"/>
              </a:solidFill>
              <a:latin typeface="Tele-GroteskFet" charset="0"/>
              <a:ea typeface="ＭＳ Ｐゴシック" charset="0"/>
              <a:sym typeface="Wingdings" panose="05000000000000000000" pitchFamily="2" charset="2"/>
            </a:endParaRPr>
          </a:p>
          <a:p>
            <a:pPr marL="914400" lvl="2" indent="0"/>
            <a:r>
              <a:rPr lang="en-US" sz="2000" kern="1200" dirty="0">
                <a:solidFill>
                  <a:srgbClr val="7030A0"/>
                </a:solidFill>
                <a:latin typeface="Tele-GroteskFet" charset="0"/>
                <a:ea typeface="ＭＳ Ｐゴシック" charset="0"/>
              </a:rPr>
              <a:t>&lt;h1 style="</a:t>
            </a:r>
            <a:r>
              <a:rPr lang="en-US" sz="2000" kern="1200" dirty="0" err="1">
                <a:solidFill>
                  <a:srgbClr val="7030A0"/>
                </a:solidFill>
                <a:latin typeface="Tele-GroteskFet" charset="0"/>
                <a:ea typeface="ＭＳ Ｐゴシック" charset="0"/>
              </a:rPr>
              <a:t>color:blue</a:t>
            </a:r>
            <a:r>
              <a:rPr lang="en-US" sz="2000" kern="1200" dirty="0">
                <a:solidFill>
                  <a:srgbClr val="7030A0"/>
                </a:solidFill>
                <a:latin typeface="Tele-GroteskFet" charset="0"/>
                <a:ea typeface="ＭＳ Ｐゴシック" charset="0"/>
              </a:rPr>
              <a:t>; </a:t>
            </a:r>
            <a:r>
              <a:rPr lang="en-US" sz="2000" kern="1200" dirty="0" err="1">
                <a:solidFill>
                  <a:srgbClr val="7030A0"/>
                </a:solidFill>
                <a:latin typeface="Tele-GroteskFet" charset="0"/>
                <a:ea typeface="ＭＳ Ｐゴシック" charset="0"/>
              </a:rPr>
              <a:t>text-align:center</a:t>
            </a:r>
            <a:r>
              <a:rPr lang="en-US" sz="2000" kern="1200" dirty="0">
                <a:solidFill>
                  <a:srgbClr val="7030A0"/>
                </a:solidFill>
                <a:latin typeface="Tele-GroteskFet" charset="0"/>
                <a:ea typeface="ＭＳ Ｐゴシック" charset="0"/>
              </a:rPr>
              <a:t>"&gt; first heading &lt;/h1&gt;</a:t>
            </a:r>
          </a:p>
          <a:p>
            <a:pPr marL="395288" lvl="2" indent="0"/>
            <a:r>
              <a:rPr lang="en-US" sz="1800" kern="1200" dirty="0" smtClean="0">
                <a:latin typeface="Tele-GroteskFet" charset="0"/>
                <a:ea typeface="ＭＳ Ｐゴシック" charset="0"/>
              </a:rPr>
              <a:t>&lt;/</a:t>
            </a:r>
            <a:r>
              <a:rPr lang="en-US" sz="1800" kern="1200" dirty="0">
                <a:latin typeface="Tele-GroteskFet" charset="0"/>
                <a:ea typeface="ＭＳ Ｐゴシック" charset="0"/>
              </a:rPr>
              <a:t>body&gt;</a:t>
            </a:r>
          </a:p>
          <a:p>
            <a:pPr marL="0" indent="0"/>
            <a:r>
              <a:rPr lang="en-US" sz="1800" kern="1200" dirty="0">
                <a:latin typeface="Tele-GroteskFet" charset="0"/>
                <a:ea typeface="ＭＳ Ｐゴシック" charset="0"/>
              </a:rPr>
              <a:t>&lt;/html</a:t>
            </a:r>
            <a:r>
              <a:rPr lang="en-US" sz="1800" kern="1200" dirty="0" smtClean="0">
                <a:latin typeface="Tele-GroteskFet" charset="0"/>
                <a:ea typeface="ＭＳ Ｐゴシック" charset="0"/>
              </a:rPr>
              <a:t>&gt;</a:t>
            </a:r>
            <a:endParaRPr lang="en-US" sz="1800" kern="1200" dirty="0">
              <a:latin typeface="Tele-GroteskFet" charset="0"/>
              <a:ea typeface="ＭＳ Ｐゴシック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28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CSS?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CSS stands for </a:t>
            </a:r>
            <a:r>
              <a:rPr lang="en-US" b="1" dirty="0" smtClean="0"/>
              <a:t>C</a:t>
            </a:r>
            <a:r>
              <a:rPr lang="en-US" dirty="0" smtClean="0"/>
              <a:t>ascading </a:t>
            </a:r>
            <a:r>
              <a:rPr lang="en-US" b="1" dirty="0" smtClean="0"/>
              <a:t>S</a:t>
            </a:r>
            <a:r>
              <a:rPr lang="en-US" dirty="0" smtClean="0"/>
              <a:t>tyle </a:t>
            </a:r>
            <a:r>
              <a:rPr lang="en-US" b="1" dirty="0" smtClean="0"/>
              <a:t>S</a:t>
            </a:r>
            <a:r>
              <a:rPr lang="en-US" dirty="0" smtClean="0"/>
              <a:t>heets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CSS is a language to control appearance and formatting of HTML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can control the layout of multiple Web pages all at </a:t>
            </a:r>
            <a:r>
              <a:rPr lang="en-US" dirty="0" smtClean="0"/>
              <a:t>once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Clearly </a:t>
            </a:r>
            <a:r>
              <a:rPr lang="en-US" dirty="0"/>
              <a:t>visible </a:t>
            </a:r>
            <a:r>
              <a:rPr lang="en-US" dirty="0" smtClean="0"/>
              <a:t>with.css </a:t>
            </a:r>
            <a:r>
              <a:rPr lang="en-US" dirty="0"/>
              <a:t>extension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Link it within </a:t>
            </a:r>
            <a:r>
              <a:rPr lang="en-US" dirty="0"/>
              <a:t>the &lt;head&gt; </a:t>
            </a:r>
            <a:r>
              <a:rPr lang="en-US" dirty="0" smtClean="0"/>
              <a:t>section in HTML</a:t>
            </a:r>
            <a:endParaRPr lang="en-US" dirty="0"/>
          </a:p>
          <a:p>
            <a:pPr marL="461963" lvl="0" indent="0"/>
            <a:r>
              <a:rPr lang="en-US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link type="text/</a:t>
            </a:r>
            <a:r>
              <a:rPr lang="en-US" kern="1200" dirty="0" err="1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css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" </a:t>
            </a:r>
            <a:r>
              <a:rPr lang="en-US" kern="1200" dirty="0" err="1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rel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="</a:t>
            </a:r>
            <a:r>
              <a:rPr lang="en-US" kern="1200" dirty="0" err="1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stylesheet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" </a:t>
            </a:r>
            <a:r>
              <a:rPr lang="en-US" kern="1200" dirty="0" err="1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href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="</a:t>
            </a:r>
            <a:r>
              <a:rPr lang="en-US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styles.css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“ </a:t>
            </a:r>
            <a:r>
              <a:rPr lang="en-US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en-US" sz="2800" kern="1200" dirty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</p:txBody>
      </p:sp>
      <p:pic>
        <p:nvPicPr>
          <p:cNvPr id="9" name="Picture 6" descr="http://soict.linagora.com/img/css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134" y="268288"/>
            <a:ext cx="1198266" cy="168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22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Anatomy of CSS is </a:t>
            </a:r>
            <a:r>
              <a:rPr lang="en-US" dirty="0"/>
              <a:t>slightly different than HTML syntax</a:t>
            </a:r>
          </a:p>
          <a:p>
            <a:pPr marL="914400" lvl="3" indent="0">
              <a:spcBef>
                <a:spcPts val="0"/>
              </a:spcBef>
            </a:pPr>
            <a:endParaRPr lang="en-US" kern="1200" dirty="0" smtClean="0">
              <a:solidFill>
                <a:srgbClr val="FFC000"/>
              </a:solidFill>
              <a:latin typeface="Tele-GroteskFet" charset="0"/>
              <a:ea typeface="ＭＳ Ｐゴシック" charset="0"/>
            </a:endParaRPr>
          </a:p>
          <a:p>
            <a:pPr marL="2519363" lvl="3" indent="0">
              <a:spcBef>
                <a:spcPts val="0"/>
              </a:spcBef>
            </a:pPr>
            <a:endParaRPr lang="en-US" kern="1200" dirty="0" smtClean="0">
              <a:solidFill>
                <a:srgbClr val="FFC000"/>
              </a:solidFill>
              <a:latin typeface="Tele-GroteskFet" charset="0"/>
              <a:ea typeface="ＭＳ Ｐゴシック" charset="0"/>
            </a:endParaRPr>
          </a:p>
          <a:p>
            <a:pPr marL="2519363" lvl="4" indent="0">
              <a:spcBef>
                <a:spcPts val="0"/>
              </a:spcBef>
            </a:pPr>
            <a:r>
              <a:rPr lang="en-US" kern="1200" dirty="0" smtClean="0">
                <a:solidFill>
                  <a:schemeClr val="accent2"/>
                </a:solidFill>
                <a:latin typeface="Tele-GroteskFet" charset="0"/>
                <a:ea typeface="ＭＳ Ｐゴシック" charset="0"/>
              </a:rPr>
              <a:t>h1 </a:t>
            </a:r>
          </a:p>
          <a:p>
            <a:pPr marL="2519363" lvl="4" indent="0">
              <a:spcBef>
                <a:spcPts val="0"/>
              </a:spcBef>
            </a:pPr>
            <a:r>
              <a:rPr lang="en-US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{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	</a:t>
            </a:r>
          </a:p>
          <a:p>
            <a:pPr marL="2976563" lvl="4" indent="0">
              <a:spcBef>
                <a:spcPts val="0"/>
              </a:spcBef>
            </a:pPr>
            <a:r>
              <a:rPr lang="en-US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color</a:t>
            </a:r>
            <a:r>
              <a:rPr lang="en-US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 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: </a:t>
            </a:r>
            <a:r>
              <a:rPr lang="en-US" kern="1200" dirty="0">
                <a:solidFill>
                  <a:srgbClr val="7030A0"/>
                </a:solidFill>
                <a:latin typeface="Tele-GroteskFet" charset="0"/>
                <a:ea typeface="ＭＳ Ｐゴシック" charset="0"/>
              </a:rPr>
              <a:t>blue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; </a:t>
            </a:r>
          </a:p>
          <a:p>
            <a:pPr marL="2976563" lvl="4" indent="0">
              <a:spcBef>
                <a:spcPts val="0"/>
              </a:spcBef>
            </a:pPr>
            <a:r>
              <a:rPr lang="en-US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text-align</a:t>
            </a:r>
            <a:r>
              <a:rPr lang="en-US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 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: </a:t>
            </a:r>
            <a:r>
              <a:rPr lang="en-US" kern="1200" dirty="0">
                <a:solidFill>
                  <a:srgbClr val="7030A0"/>
                </a:solidFill>
                <a:latin typeface="Tele-GroteskFet" charset="0"/>
                <a:ea typeface="ＭＳ Ｐゴシック" charset="0"/>
              </a:rPr>
              <a:t>center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; </a:t>
            </a:r>
          </a:p>
          <a:p>
            <a:pPr marL="2519363" lvl="4" indent="0">
              <a:spcBef>
                <a:spcPts val="0"/>
              </a:spcBef>
              <a:tabLst>
                <a:tab pos="2173288" algn="l"/>
              </a:tabLst>
            </a:pPr>
            <a:r>
              <a:rPr lang="en-US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} </a:t>
            </a:r>
            <a:endParaRPr lang="en-US" kern="1200" dirty="0">
              <a:solidFill>
                <a:srgbClr val="000000"/>
              </a:solidFill>
              <a:latin typeface="Tele-GroteskFet" charset="0"/>
              <a:ea typeface="ＭＳ Ｐゴシック" charset="0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635656" y="2777413"/>
            <a:ext cx="1129004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35656" y="3862873"/>
            <a:ext cx="1129004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35656" y="2777413"/>
            <a:ext cx="0" cy="108546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35656" y="2414441"/>
            <a:ext cx="1129004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2171" y="218172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2"/>
                </a:solidFill>
                <a:latin typeface="Tele-GroteskUlt" pitchFamily="2" charset="0"/>
              </a:rPr>
              <a:t>Selector</a:t>
            </a:r>
            <a:endParaRPr lang="en-US" sz="1800" dirty="0">
              <a:solidFill>
                <a:schemeClr val="accent2"/>
              </a:solidFill>
              <a:latin typeface="Tele-GroteskUlt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467" y="2916697"/>
            <a:ext cx="1024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2"/>
                </a:solidFill>
                <a:latin typeface="Tele-GroteskUlt" pitchFamily="2" charset="0"/>
              </a:rPr>
              <a:t>Opening</a:t>
            </a:r>
          </a:p>
          <a:p>
            <a:r>
              <a:rPr lang="en-US" sz="1800" dirty="0" smtClean="0">
                <a:solidFill>
                  <a:schemeClr val="accent2"/>
                </a:solidFill>
                <a:latin typeface="Tele-GroteskUlt" pitchFamily="2" charset="0"/>
              </a:rPr>
              <a:t>&amp; Closing</a:t>
            </a:r>
          </a:p>
          <a:p>
            <a:r>
              <a:rPr lang="en-US" sz="1800" dirty="0" smtClean="0">
                <a:solidFill>
                  <a:schemeClr val="accent2"/>
                </a:solidFill>
                <a:latin typeface="Tele-GroteskUlt" pitchFamily="2" charset="0"/>
              </a:rPr>
              <a:t>Brackets</a:t>
            </a:r>
            <a:endParaRPr lang="en-US" sz="1800" dirty="0">
              <a:solidFill>
                <a:schemeClr val="accent2"/>
              </a:solidFill>
              <a:latin typeface="Tele-GroteskUlt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1501" y="2414440"/>
            <a:ext cx="357985" cy="460311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536811" y="2414440"/>
            <a:ext cx="357985" cy="460311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15767" y="2007350"/>
            <a:ext cx="961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2"/>
                </a:solidFill>
                <a:latin typeface="Tele-GroteskUlt" pitchFamily="2" charset="0"/>
              </a:rPr>
              <a:t>Property</a:t>
            </a:r>
            <a:endParaRPr lang="en-US" sz="1800" dirty="0">
              <a:solidFill>
                <a:schemeClr val="accent2"/>
              </a:solidFill>
              <a:latin typeface="Tele-GroteskUlt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96544" y="2007349"/>
            <a:ext cx="68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2"/>
                </a:solidFill>
                <a:latin typeface="Tele-GroteskUlt" pitchFamily="2" charset="0"/>
              </a:rPr>
              <a:t>Value</a:t>
            </a:r>
            <a:endParaRPr lang="en-US" sz="1800" dirty="0">
              <a:solidFill>
                <a:schemeClr val="accent2"/>
              </a:solidFill>
              <a:latin typeface="Tele-GroteskUlt" pitchFamily="2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279243" y="3666932"/>
            <a:ext cx="2076528" cy="1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85691" y="3634757"/>
            <a:ext cx="2867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2"/>
                </a:solidFill>
                <a:latin typeface="Tele-GroteskUlt" pitchFamily="2" charset="0"/>
              </a:rPr>
              <a:t>Declaration = Property + Value</a:t>
            </a:r>
            <a:endParaRPr lang="en-US" sz="1800" dirty="0">
              <a:solidFill>
                <a:schemeClr val="accent2"/>
              </a:solidFill>
              <a:latin typeface="Tele-GroteskUlt" pitchFamily="2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279243" y="3289502"/>
            <a:ext cx="2076528" cy="1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61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ELEMENTS &amp;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Default font </a:t>
            </a:r>
          </a:p>
          <a:p>
            <a:pPr marL="746125" indent="0">
              <a:spcBef>
                <a:spcPts val="0"/>
              </a:spcBef>
            </a:pPr>
            <a:r>
              <a:rPr lang="en-US" kern="1200" dirty="0">
                <a:solidFill>
                  <a:schemeClr val="accent2"/>
                </a:solidFill>
                <a:latin typeface="Tele-GroteskFet" charset="0"/>
                <a:ea typeface="ＭＳ Ｐゴシック" charset="0"/>
              </a:rPr>
              <a:t>h1 </a:t>
            </a:r>
            <a:endParaRPr lang="en-US" kern="1200" dirty="0" smtClean="0">
              <a:solidFill>
                <a:schemeClr val="accent2"/>
              </a:solidFill>
              <a:latin typeface="Tele-GroteskFet" charset="0"/>
              <a:ea typeface="ＭＳ Ｐゴシック" charset="0"/>
            </a:endParaRPr>
          </a:p>
          <a:p>
            <a:pPr marL="746125" indent="0">
              <a:spcBef>
                <a:spcPts val="0"/>
              </a:spcBef>
            </a:pPr>
            <a:r>
              <a:rPr lang="en-US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{	</a:t>
            </a:r>
          </a:p>
          <a:p>
            <a:pPr marL="1203325" indent="0">
              <a:spcBef>
                <a:spcPts val="0"/>
              </a:spcBef>
            </a:pPr>
            <a:r>
              <a:rPr lang="en-US" b="1" dirty="0" smtClean="0">
                <a:solidFill>
                  <a:srgbClr val="00B0F0"/>
                </a:solidFill>
              </a:rPr>
              <a:t>font-family</a:t>
            </a:r>
            <a:r>
              <a:rPr lang="en-US" dirty="0" smtClean="0"/>
              <a:t> </a:t>
            </a:r>
            <a:r>
              <a:rPr lang="en-US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: </a:t>
            </a:r>
            <a:r>
              <a:rPr lang="en-US" kern="1200" dirty="0">
                <a:solidFill>
                  <a:srgbClr val="7030A0"/>
                </a:solidFill>
                <a:latin typeface="Tele-GroteskFet" charset="0"/>
                <a:ea typeface="ＭＳ Ｐゴシック" charset="0"/>
              </a:rPr>
              <a:t>"Times New Roman", Times, serif</a:t>
            </a:r>
            <a:r>
              <a:rPr lang="en-US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; </a:t>
            </a:r>
            <a:endParaRPr lang="en-US" kern="1200" dirty="0">
              <a:solidFill>
                <a:srgbClr val="000000"/>
              </a:solidFill>
              <a:latin typeface="Tele-GroteskFet" charset="0"/>
              <a:ea typeface="ＭＳ Ｐゴシック" charset="0"/>
            </a:endParaRPr>
          </a:p>
          <a:p>
            <a:pPr marL="746125" indent="0">
              <a:spcBef>
                <a:spcPts val="0"/>
              </a:spcBef>
              <a:tabLst>
                <a:tab pos="2173288" algn="l"/>
              </a:tabLst>
            </a:pP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} </a:t>
            </a:r>
            <a:endParaRPr lang="en-US" kern="1200" dirty="0" smtClean="0">
              <a:solidFill>
                <a:srgbClr val="000000"/>
              </a:solidFill>
              <a:latin typeface="Tele-GroteskFet" charset="0"/>
              <a:ea typeface="ＭＳ Ｐゴシック" charset="0"/>
            </a:endParaRPr>
          </a:p>
          <a:p>
            <a:pPr marL="746125" indent="0">
              <a:spcBef>
                <a:spcPts val="0"/>
              </a:spcBef>
              <a:tabLst>
                <a:tab pos="2173288" algn="l"/>
              </a:tabLst>
            </a:pPr>
            <a:endParaRPr lang="en-US" kern="1200" dirty="0">
              <a:solidFill>
                <a:srgbClr val="000000"/>
              </a:solidFill>
              <a:latin typeface="Tele-GroteskFet" charset="0"/>
              <a:ea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Using external </a:t>
            </a:r>
            <a:r>
              <a:rPr lang="en-US" dirty="0"/>
              <a:t>font </a:t>
            </a:r>
            <a:r>
              <a:rPr lang="en-US" dirty="0" smtClean="0"/>
              <a:t>(e.g., https</a:t>
            </a:r>
            <a:r>
              <a:rPr lang="en-US" dirty="0"/>
              <a:t>://</a:t>
            </a:r>
            <a:r>
              <a:rPr lang="en-US" dirty="0" smtClean="0"/>
              <a:t>www.google.com/fonts)</a:t>
            </a:r>
          </a:p>
          <a:p>
            <a:r>
              <a:rPr lang="en-US" kern="1200" dirty="0">
                <a:solidFill>
                  <a:schemeClr val="tx1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kern="1200" dirty="0">
                <a:solidFill>
                  <a:schemeClr val="accent2"/>
                </a:solidFill>
                <a:latin typeface="Tele-GroteskFet" charset="0"/>
                <a:ea typeface="ＭＳ Ｐゴシック" charset="0"/>
              </a:rPr>
              <a:t>link </a:t>
            </a:r>
            <a:r>
              <a:rPr lang="en-US" kern="1200" dirty="0" err="1">
                <a:solidFill>
                  <a:schemeClr val="accent2"/>
                </a:solidFill>
                <a:latin typeface="Tele-GroteskFet" charset="0"/>
                <a:ea typeface="ＭＳ Ｐゴシック" charset="0"/>
              </a:rPr>
              <a:t>href</a:t>
            </a:r>
            <a:r>
              <a:rPr lang="en-US" kern="1200" dirty="0">
                <a:solidFill>
                  <a:schemeClr val="accent2"/>
                </a:solidFill>
                <a:latin typeface="Tele-GroteskFet" charset="0"/>
                <a:ea typeface="ＭＳ Ｐゴシック" charset="0"/>
              </a:rPr>
              <a:t>='https://</a:t>
            </a:r>
            <a:r>
              <a:rPr lang="en-US" kern="1200" dirty="0" smtClean="0">
                <a:solidFill>
                  <a:schemeClr val="accent2"/>
                </a:solidFill>
                <a:latin typeface="Tele-GroteskFet" charset="0"/>
                <a:ea typeface="ＭＳ Ｐゴシック" charset="0"/>
              </a:rPr>
              <a:t>fonts.googleapis.com/</a:t>
            </a:r>
            <a:r>
              <a:rPr lang="en-US" kern="1200" dirty="0" err="1" smtClean="0">
                <a:solidFill>
                  <a:schemeClr val="accent2"/>
                </a:solidFill>
                <a:latin typeface="Tele-GroteskFet" charset="0"/>
                <a:ea typeface="ＭＳ Ｐゴシック" charset="0"/>
              </a:rPr>
              <a:t>css?family</a:t>
            </a:r>
            <a:r>
              <a:rPr lang="en-US" kern="1200" dirty="0" smtClean="0">
                <a:solidFill>
                  <a:schemeClr val="accent2"/>
                </a:solidFill>
                <a:latin typeface="Tele-GroteskFet" charset="0"/>
                <a:ea typeface="ＭＳ Ｐゴシック" charset="0"/>
              </a:rPr>
              <a:t>=Caveat</a:t>
            </a:r>
            <a:r>
              <a:rPr lang="en-US" kern="1200" dirty="0">
                <a:solidFill>
                  <a:schemeClr val="accent2"/>
                </a:solidFill>
                <a:latin typeface="Tele-GroteskFet" charset="0"/>
                <a:ea typeface="ＭＳ Ｐゴシック" charset="0"/>
              </a:rPr>
              <a:t>' </a:t>
            </a:r>
            <a:r>
              <a:rPr lang="en-US" kern="1200" dirty="0" err="1">
                <a:solidFill>
                  <a:schemeClr val="accent2"/>
                </a:solidFill>
                <a:latin typeface="Tele-GroteskFet" charset="0"/>
                <a:ea typeface="ＭＳ Ｐゴシック" charset="0"/>
              </a:rPr>
              <a:t>rel</a:t>
            </a:r>
            <a:r>
              <a:rPr lang="en-US" kern="1200" dirty="0">
                <a:solidFill>
                  <a:schemeClr val="accent2"/>
                </a:solidFill>
                <a:latin typeface="Tele-GroteskFet" charset="0"/>
                <a:ea typeface="ＭＳ Ｐゴシック" charset="0"/>
              </a:rPr>
              <a:t>='</a:t>
            </a:r>
            <a:r>
              <a:rPr lang="en-US" kern="1200" dirty="0" err="1">
                <a:solidFill>
                  <a:schemeClr val="accent2"/>
                </a:solidFill>
                <a:latin typeface="Tele-GroteskFet" charset="0"/>
                <a:ea typeface="ＭＳ Ｐゴシック" charset="0"/>
              </a:rPr>
              <a:t>stylesheet</a:t>
            </a:r>
            <a:r>
              <a:rPr lang="en-US" kern="1200" dirty="0">
                <a:solidFill>
                  <a:schemeClr val="accent2"/>
                </a:solidFill>
                <a:latin typeface="Tele-GroteskFet" charset="0"/>
                <a:ea typeface="ＭＳ Ｐゴシック" charset="0"/>
              </a:rPr>
              <a:t>' type</a:t>
            </a:r>
            <a:r>
              <a:rPr lang="en-US" kern="1200" dirty="0" smtClean="0">
                <a:solidFill>
                  <a:schemeClr val="accent2"/>
                </a:solidFill>
                <a:latin typeface="Tele-GroteskFet" charset="0"/>
                <a:ea typeface="ＭＳ Ｐゴシック" charset="0"/>
              </a:rPr>
              <a:t>=‘text/</a:t>
            </a:r>
            <a:r>
              <a:rPr lang="en-US" kern="1200" dirty="0" err="1" smtClean="0">
                <a:solidFill>
                  <a:schemeClr val="accent2"/>
                </a:solidFill>
                <a:latin typeface="Tele-GroteskFet" charset="0"/>
                <a:ea typeface="ＭＳ Ｐゴシック" charset="0"/>
              </a:rPr>
              <a:t>css</a:t>
            </a:r>
            <a:r>
              <a:rPr lang="en-US" kern="1200" dirty="0" smtClean="0">
                <a:solidFill>
                  <a:schemeClr val="accent2"/>
                </a:solidFill>
                <a:latin typeface="Tele-GroteskFet" charset="0"/>
                <a:ea typeface="ＭＳ Ｐゴシック" charset="0"/>
              </a:rPr>
              <a:t>’ </a:t>
            </a:r>
            <a:r>
              <a:rPr lang="en-US" kern="1200" dirty="0" smtClean="0">
                <a:solidFill>
                  <a:schemeClr val="tx1"/>
                </a:solidFill>
                <a:latin typeface="Tele-GroteskFet" charset="0"/>
                <a:ea typeface="ＭＳ Ｐゴシック" charset="0"/>
              </a:rPr>
              <a:t>&gt;</a:t>
            </a:r>
            <a:endParaRPr lang="en-US" kern="1200" dirty="0">
              <a:solidFill>
                <a:schemeClr val="tx1"/>
              </a:solidFill>
              <a:latin typeface="Tele-GroteskFet" charset="0"/>
              <a:ea typeface="ＭＳ Ｐゴシック" charset="0"/>
            </a:endParaRPr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0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HTML ELEMENT WITH CSS via CLASS &amp; 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/>
            <a:r>
              <a:rPr lang="en-US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p </a:t>
            </a:r>
            <a:r>
              <a:rPr lang="en-US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class=“</a:t>
            </a:r>
            <a:r>
              <a:rPr lang="en-US" kern="1200" dirty="0" err="1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ColorRed</a:t>
            </a:r>
            <a:r>
              <a:rPr lang="en-US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”</a:t>
            </a:r>
            <a:r>
              <a:rPr lang="en-US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r>
              <a:rPr lang="en-US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 </a:t>
            </a:r>
            <a:r>
              <a:rPr lang="en-US" i="1" kern="1200" dirty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…...content……</a:t>
            </a:r>
            <a:r>
              <a:rPr lang="en-US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kern="1200" dirty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p</a:t>
            </a:r>
            <a:r>
              <a:rPr lang="en-US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en-US" sz="1800" kern="1200" dirty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  <a:p>
            <a:r>
              <a:rPr lang="en-US" dirty="0" smtClean="0"/>
              <a:t>Classes </a:t>
            </a:r>
            <a:r>
              <a:rPr lang="en-US" dirty="0"/>
              <a:t>are useful when you have a bunch of elements that should all receive the same styling</a:t>
            </a:r>
          </a:p>
          <a:p>
            <a:pPr marL="401638" indent="0">
              <a:tabLst>
                <a:tab pos="914400" algn="l"/>
              </a:tabLst>
            </a:pPr>
            <a:r>
              <a:rPr lang="es-ES" sz="1800" dirty="0" smtClean="0">
                <a:latin typeface="Tele-GroteskFet" pitchFamily="2" charset="0"/>
              </a:rPr>
              <a:t>.</a:t>
            </a:r>
            <a:r>
              <a:rPr lang="es-ES" sz="1800" dirty="0" err="1" smtClean="0">
                <a:latin typeface="Tele-GroteskFet" pitchFamily="2" charset="0"/>
              </a:rPr>
              <a:t>ColorRed</a:t>
            </a:r>
            <a:r>
              <a:rPr lang="es-ES" sz="1800" dirty="0" smtClean="0">
                <a:latin typeface="Tele-GroteskFet" pitchFamily="2" charset="0"/>
              </a:rPr>
              <a:t> </a:t>
            </a:r>
            <a:r>
              <a:rPr lang="es-ES" sz="1800" dirty="0" smtClean="0">
                <a:latin typeface="Tele-GroteskFet" pitchFamily="2" charset="0"/>
              </a:rPr>
              <a:t>{</a:t>
            </a:r>
            <a:r>
              <a:rPr lang="es-ES" sz="1800" dirty="0">
                <a:latin typeface="Tele-GroteskFet" pitchFamily="2" charset="0"/>
              </a:rPr>
              <a:t/>
            </a:r>
            <a:br>
              <a:rPr lang="es-ES" sz="1800" dirty="0">
                <a:latin typeface="Tele-GroteskFet" pitchFamily="2" charset="0"/>
              </a:rPr>
            </a:br>
            <a:r>
              <a:rPr lang="es-ES" sz="1800" dirty="0" smtClean="0">
                <a:latin typeface="Tele-GroteskFet" pitchFamily="2" charset="0"/>
              </a:rPr>
              <a:t>	</a:t>
            </a:r>
            <a:r>
              <a:rPr lang="es-ES" sz="1800" dirty="0" err="1" smtClean="0">
                <a:solidFill>
                  <a:srgbClr val="00B0F0"/>
                </a:solidFill>
                <a:latin typeface="Tele-GroteskFet" pitchFamily="2" charset="0"/>
              </a:rPr>
              <a:t>text-align</a:t>
            </a:r>
            <a:r>
              <a:rPr lang="es-ES" sz="1800" dirty="0" smtClean="0">
                <a:latin typeface="Tele-GroteskFet" pitchFamily="2" charset="0"/>
              </a:rPr>
              <a:t>: </a:t>
            </a:r>
            <a:r>
              <a:rPr lang="es-ES" sz="1800" dirty="0">
                <a:solidFill>
                  <a:srgbClr val="7030A0"/>
                </a:solidFill>
                <a:latin typeface="Tele-GroteskFet" pitchFamily="2" charset="0"/>
              </a:rPr>
              <a:t>center</a:t>
            </a:r>
            <a:r>
              <a:rPr lang="es-ES" sz="1800" dirty="0">
                <a:latin typeface="Tele-GroteskFet" pitchFamily="2" charset="0"/>
              </a:rPr>
              <a:t>;</a:t>
            </a:r>
            <a:br>
              <a:rPr lang="es-ES" sz="1800" dirty="0">
                <a:latin typeface="Tele-GroteskFet" pitchFamily="2" charset="0"/>
              </a:rPr>
            </a:br>
            <a:r>
              <a:rPr lang="es-ES" sz="1800" dirty="0">
                <a:latin typeface="Tele-GroteskFet" pitchFamily="2" charset="0"/>
              </a:rPr>
              <a:t>    </a:t>
            </a:r>
            <a:r>
              <a:rPr lang="es-ES" sz="1800" dirty="0" smtClean="0">
                <a:latin typeface="Tele-GroteskFet" pitchFamily="2" charset="0"/>
              </a:rPr>
              <a:t>	</a:t>
            </a:r>
            <a:r>
              <a:rPr lang="es-ES" sz="1800" dirty="0">
                <a:solidFill>
                  <a:srgbClr val="00B0F0"/>
                </a:solidFill>
                <a:latin typeface="Tele-GroteskFet" pitchFamily="2" charset="0"/>
              </a:rPr>
              <a:t>color</a:t>
            </a:r>
            <a:r>
              <a:rPr lang="es-ES" sz="1800" dirty="0" smtClean="0">
                <a:latin typeface="Tele-GroteskFet" pitchFamily="2" charset="0"/>
              </a:rPr>
              <a:t>: </a:t>
            </a:r>
            <a:r>
              <a:rPr lang="es-ES" sz="1800" dirty="0">
                <a:solidFill>
                  <a:srgbClr val="7030A0"/>
                </a:solidFill>
                <a:latin typeface="Tele-GroteskFet" pitchFamily="2" charset="0"/>
              </a:rPr>
              <a:t>red</a:t>
            </a:r>
            <a:r>
              <a:rPr lang="es-ES" sz="1800" dirty="0" smtClean="0">
                <a:latin typeface="Tele-GroteskFet" pitchFamily="2" charset="0"/>
              </a:rPr>
              <a:t>; </a:t>
            </a:r>
            <a:br>
              <a:rPr lang="es-ES" sz="1800" dirty="0" smtClean="0">
                <a:latin typeface="Tele-GroteskFet" pitchFamily="2" charset="0"/>
              </a:rPr>
            </a:br>
            <a:r>
              <a:rPr lang="es-ES" sz="1800" dirty="0" smtClean="0">
                <a:latin typeface="Tele-GroteskFet" pitchFamily="2" charset="0"/>
              </a:rPr>
              <a:t>} </a:t>
            </a:r>
          </a:p>
          <a:p>
            <a:pPr algn="ctr"/>
            <a:r>
              <a:rPr lang="en-US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p id=“</a:t>
            </a:r>
            <a:r>
              <a:rPr lang="en-US" kern="1200" dirty="0" err="1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ColorBlue</a:t>
            </a:r>
            <a:r>
              <a:rPr lang="en-US" kern="1200" dirty="0" smtClean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”</a:t>
            </a:r>
            <a:r>
              <a:rPr lang="en-US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r>
              <a:rPr lang="en-US" i="1" kern="1200" dirty="0" smtClean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…...</a:t>
            </a:r>
            <a:r>
              <a:rPr lang="en-US" i="1" kern="1200" dirty="0">
                <a:solidFill>
                  <a:srgbClr val="00B050"/>
                </a:solidFill>
                <a:latin typeface="Tele-GroteskFet" charset="0"/>
                <a:ea typeface="ＭＳ Ｐゴシック" charset="0"/>
              </a:rPr>
              <a:t>content……</a:t>
            </a:r>
            <a:r>
              <a:rPr lang="en-US" kern="1200" dirty="0" smtClean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&lt;</a:t>
            </a:r>
            <a:r>
              <a:rPr lang="en-US" kern="1200" dirty="0" smtClean="0">
                <a:solidFill>
                  <a:srgbClr val="00B0F0"/>
                </a:solidFill>
                <a:latin typeface="Tele-GroteskFet" charset="0"/>
                <a:ea typeface="ＭＳ Ｐゴシック" charset="0"/>
              </a:rPr>
              <a:t>/</a:t>
            </a:r>
            <a:r>
              <a:rPr lang="en-US" kern="1200" dirty="0">
                <a:solidFill>
                  <a:srgbClr val="000000"/>
                </a:solidFill>
                <a:latin typeface="Tele-GroteskFet" charset="0"/>
                <a:ea typeface="ＭＳ Ｐゴシック" charset="0"/>
              </a:rPr>
              <a:t>p</a:t>
            </a:r>
            <a:r>
              <a:rPr lang="en-US" kern="1200" dirty="0">
                <a:solidFill>
                  <a:srgbClr val="E20074"/>
                </a:solidFill>
                <a:latin typeface="Tele-GroteskFet" charset="0"/>
                <a:ea typeface="ＭＳ Ｐゴシック" charset="0"/>
              </a:rPr>
              <a:t>&gt;</a:t>
            </a:r>
            <a:endParaRPr lang="en-US" sz="1800" kern="1200" dirty="0">
              <a:solidFill>
                <a:srgbClr val="E20074"/>
              </a:solidFill>
              <a:latin typeface="Tele-GroteskFet" charset="0"/>
              <a:ea typeface="ＭＳ Ｐゴシック" charset="0"/>
            </a:endParaRPr>
          </a:p>
          <a:p>
            <a:r>
              <a:rPr lang="en-US" dirty="0" smtClean="0"/>
              <a:t>IDs</a:t>
            </a:r>
            <a:r>
              <a:rPr lang="en-US" dirty="0"/>
              <a:t>, on the other hand, are great for when you have exactly </a:t>
            </a:r>
            <a:r>
              <a:rPr lang="en-US" i="1" dirty="0"/>
              <a:t>one</a:t>
            </a:r>
            <a:r>
              <a:rPr lang="en-US" dirty="0"/>
              <a:t> element that should receive a certain kind of styling.</a:t>
            </a:r>
          </a:p>
          <a:p>
            <a:pPr marL="401638" lvl="0" indent="0">
              <a:tabLst>
                <a:tab pos="914400" algn="l"/>
              </a:tabLst>
            </a:pPr>
            <a:r>
              <a:rPr lang="es-ES" sz="1800" dirty="0" smtClean="0">
                <a:latin typeface="Tele-GroteskFet" pitchFamily="2" charset="0"/>
              </a:rPr>
              <a:t>#</a:t>
            </a:r>
            <a:r>
              <a:rPr lang="es-ES" sz="1800" dirty="0" err="1" smtClean="0">
                <a:latin typeface="Tele-GroteskFet" pitchFamily="2" charset="0"/>
              </a:rPr>
              <a:t>ColorBlue</a:t>
            </a:r>
            <a:r>
              <a:rPr lang="es-ES" sz="1800" dirty="0" smtClean="0">
                <a:latin typeface="Tele-GroteskFet" pitchFamily="2" charset="0"/>
              </a:rPr>
              <a:t> </a:t>
            </a:r>
            <a:r>
              <a:rPr lang="es-ES" sz="1800" dirty="0" smtClean="0">
                <a:solidFill>
                  <a:srgbClr val="000000"/>
                </a:solidFill>
                <a:latin typeface="Tele-GroteskFet" pitchFamily="2" charset="0"/>
              </a:rPr>
              <a:t>{</a:t>
            </a:r>
            <a:r>
              <a:rPr lang="es-ES" sz="1800" dirty="0">
                <a:solidFill>
                  <a:srgbClr val="000000"/>
                </a:solidFill>
                <a:latin typeface="Tele-GroteskFet" pitchFamily="2" charset="0"/>
              </a:rPr>
              <a:t/>
            </a:r>
            <a:br>
              <a:rPr lang="es-ES" sz="1800" dirty="0">
                <a:solidFill>
                  <a:srgbClr val="000000"/>
                </a:solidFill>
                <a:latin typeface="Tele-GroteskFet" pitchFamily="2" charset="0"/>
              </a:rPr>
            </a:br>
            <a:r>
              <a:rPr lang="es-ES" sz="1800" dirty="0">
                <a:solidFill>
                  <a:srgbClr val="000000"/>
                </a:solidFill>
                <a:latin typeface="Tele-GroteskFet" pitchFamily="2" charset="0"/>
              </a:rPr>
              <a:t>	</a:t>
            </a:r>
            <a:r>
              <a:rPr lang="es-ES" sz="1800" dirty="0" err="1">
                <a:solidFill>
                  <a:srgbClr val="00B0F0"/>
                </a:solidFill>
                <a:latin typeface="Tele-GroteskFet" pitchFamily="2" charset="0"/>
              </a:rPr>
              <a:t>text-align</a:t>
            </a:r>
            <a:r>
              <a:rPr lang="es-ES" sz="1800" dirty="0">
                <a:solidFill>
                  <a:srgbClr val="000000"/>
                </a:solidFill>
                <a:latin typeface="Tele-GroteskFet" pitchFamily="2" charset="0"/>
              </a:rPr>
              <a:t>: </a:t>
            </a:r>
            <a:r>
              <a:rPr lang="es-ES" sz="1800" dirty="0">
                <a:solidFill>
                  <a:srgbClr val="7030A0"/>
                </a:solidFill>
                <a:latin typeface="Tele-GroteskFet" pitchFamily="2" charset="0"/>
              </a:rPr>
              <a:t>center</a:t>
            </a:r>
            <a:r>
              <a:rPr lang="es-ES" sz="1800" dirty="0">
                <a:solidFill>
                  <a:srgbClr val="000000"/>
                </a:solidFill>
                <a:latin typeface="Tele-GroteskFet" pitchFamily="2" charset="0"/>
              </a:rPr>
              <a:t>;</a:t>
            </a:r>
            <a:br>
              <a:rPr lang="es-ES" sz="1800" dirty="0">
                <a:solidFill>
                  <a:srgbClr val="000000"/>
                </a:solidFill>
                <a:latin typeface="Tele-GroteskFet" pitchFamily="2" charset="0"/>
              </a:rPr>
            </a:br>
            <a:r>
              <a:rPr lang="es-ES" sz="1800" dirty="0">
                <a:solidFill>
                  <a:srgbClr val="000000"/>
                </a:solidFill>
                <a:latin typeface="Tele-GroteskFet" pitchFamily="2" charset="0"/>
              </a:rPr>
              <a:t>    	</a:t>
            </a:r>
            <a:r>
              <a:rPr lang="es-ES" sz="1800" dirty="0">
                <a:solidFill>
                  <a:srgbClr val="00B0F0"/>
                </a:solidFill>
                <a:latin typeface="Tele-GroteskFet" pitchFamily="2" charset="0"/>
              </a:rPr>
              <a:t>color</a:t>
            </a:r>
            <a:r>
              <a:rPr lang="es-ES" sz="1800" dirty="0">
                <a:solidFill>
                  <a:srgbClr val="000000"/>
                </a:solidFill>
                <a:latin typeface="Tele-GroteskFet" pitchFamily="2" charset="0"/>
              </a:rPr>
              <a:t>: </a:t>
            </a:r>
            <a:r>
              <a:rPr lang="es-ES" sz="1800" dirty="0">
                <a:solidFill>
                  <a:srgbClr val="7030A0"/>
                </a:solidFill>
                <a:latin typeface="Tele-GroteskFet" pitchFamily="2" charset="0"/>
              </a:rPr>
              <a:t>blue</a:t>
            </a:r>
            <a:r>
              <a:rPr lang="es-ES" sz="1800" dirty="0" smtClean="0">
                <a:solidFill>
                  <a:srgbClr val="000000"/>
                </a:solidFill>
                <a:latin typeface="Tele-GroteskFet" pitchFamily="2" charset="0"/>
              </a:rPr>
              <a:t>; </a:t>
            </a:r>
            <a:r>
              <a:rPr lang="es-ES" sz="1800" dirty="0">
                <a:solidFill>
                  <a:srgbClr val="000000"/>
                </a:solidFill>
                <a:latin typeface="Tele-GroteskFet" pitchFamily="2" charset="0"/>
              </a:rPr>
              <a:t/>
            </a:r>
            <a:br>
              <a:rPr lang="es-ES" sz="1800" dirty="0">
                <a:solidFill>
                  <a:srgbClr val="000000"/>
                </a:solidFill>
                <a:latin typeface="Tele-GroteskFet" pitchFamily="2" charset="0"/>
              </a:rPr>
            </a:br>
            <a:r>
              <a:rPr lang="es-ES" sz="1800" dirty="0">
                <a:solidFill>
                  <a:srgbClr val="000000"/>
                </a:solidFill>
                <a:latin typeface="Tele-GroteskFet" pitchFamily="2" charset="0"/>
              </a:rPr>
              <a:t>}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31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POSITIONING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Margin, border, </a:t>
            </a:r>
            <a:r>
              <a:rPr lang="en-US" dirty="0" smtClean="0"/>
              <a:t>padding </a:t>
            </a:r>
            <a:r>
              <a:rPr lang="en-US" dirty="0"/>
              <a:t>properties define the space around elements.</a:t>
            </a:r>
          </a:p>
          <a:p>
            <a:pPr marL="401638" lvl="0" indent="0">
              <a:tabLst>
                <a:tab pos="914400" algn="l"/>
              </a:tabLst>
            </a:pPr>
            <a:r>
              <a:rPr lang="es-ES" sz="1800" dirty="0">
                <a:solidFill>
                  <a:srgbClr val="000000"/>
                </a:solidFill>
                <a:latin typeface="Tele-GroteskFet" pitchFamily="2" charset="0"/>
              </a:rPr>
              <a:t>p</a:t>
            </a:r>
            <a:r>
              <a:rPr lang="es-ES" sz="1800" dirty="0" smtClean="0">
                <a:solidFill>
                  <a:srgbClr val="000000"/>
                </a:solidFill>
                <a:latin typeface="Tele-GroteskFet" pitchFamily="2" charset="0"/>
              </a:rPr>
              <a:t> {</a:t>
            </a:r>
            <a:r>
              <a:rPr lang="es-ES" sz="1800" dirty="0">
                <a:solidFill>
                  <a:srgbClr val="000000"/>
                </a:solidFill>
                <a:latin typeface="Tele-GroteskFet" pitchFamily="2" charset="0"/>
              </a:rPr>
              <a:t/>
            </a:r>
            <a:br>
              <a:rPr lang="es-ES" sz="1800" dirty="0">
                <a:solidFill>
                  <a:srgbClr val="000000"/>
                </a:solidFill>
                <a:latin typeface="Tele-GroteskFet" pitchFamily="2" charset="0"/>
              </a:rPr>
            </a:br>
            <a:r>
              <a:rPr lang="en-US" sz="1800" dirty="0">
                <a:solidFill>
                  <a:srgbClr val="000000"/>
                </a:solidFill>
                <a:latin typeface="Tele-GroteskFet" pitchFamily="2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Tele-GroteskFet" pitchFamily="2" charset="0"/>
              </a:rPr>
              <a:t>	</a:t>
            </a:r>
            <a:r>
              <a:rPr lang="en-US" sz="1800" dirty="0" smtClean="0">
                <a:solidFill>
                  <a:srgbClr val="00B0F0"/>
                </a:solidFill>
                <a:latin typeface="Tele-GroteskFet" pitchFamily="2" charset="0"/>
              </a:rPr>
              <a:t>margin-top</a:t>
            </a:r>
            <a:r>
              <a:rPr lang="en-US" sz="1800" dirty="0">
                <a:solidFill>
                  <a:srgbClr val="000000"/>
                </a:solidFill>
                <a:latin typeface="Tele-GroteskFet" pitchFamily="2" charset="0"/>
              </a:rPr>
              <a:t>: </a:t>
            </a:r>
            <a:r>
              <a:rPr lang="en-US" sz="1800" dirty="0">
                <a:solidFill>
                  <a:srgbClr val="7030A0"/>
                </a:solidFill>
                <a:latin typeface="Tele-GroteskFet" pitchFamily="2" charset="0"/>
              </a:rPr>
              <a:t>100px</a:t>
            </a:r>
            <a:r>
              <a:rPr lang="en-US" sz="1800" dirty="0">
                <a:solidFill>
                  <a:srgbClr val="000000"/>
                </a:solidFill>
                <a:latin typeface="Tele-GroteskFet" pitchFamily="2" charset="0"/>
              </a:rPr>
              <a:t>;</a:t>
            </a:r>
          </a:p>
          <a:p>
            <a:pPr marL="401638" lvl="0" indent="0">
              <a:tabLst>
                <a:tab pos="914400" algn="l"/>
              </a:tabLst>
            </a:pPr>
            <a:r>
              <a:rPr lang="en-US" sz="1800" dirty="0">
                <a:solidFill>
                  <a:srgbClr val="000000"/>
                </a:solidFill>
                <a:latin typeface="Tele-GroteskFet" pitchFamily="2" charset="0"/>
              </a:rPr>
              <a:t>    </a:t>
            </a:r>
            <a:r>
              <a:rPr lang="en-US" sz="1800" dirty="0" smtClean="0">
                <a:solidFill>
                  <a:srgbClr val="000000"/>
                </a:solidFill>
                <a:latin typeface="Tele-GroteskFet" pitchFamily="2" charset="0"/>
              </a:rPr>
              <a:t>	</a:t>
            </a:r>
            <a:r>
              <a:rPr lang="en-US" sz="1800" dirty="0">
                <a:solidFill>
                  <a:srgbClr val="00B0F0"/>
                </a:solidFill>
                <a:latin typeface="Tele-GroteskFet" pitchFamily="2" charset="0"/>
              </a:rPr>
              <a:t>margin-bottom</a:t>
            </a:r>
            <a:r>
              <a:rPr lang="en-US" sz="1800" dirty="0">
                <a:solidFill>
                  <a:srgbClr val="000000"/>
                </a:solidFill>
                <a:latin typeface="Tele-GroteskFet" pitchFamily="2" charset="0"/>
              </a:rPr>
              <a:t>: </a:t>
            </a:r>
            <a:r>
              <a:rPr lang="en-US" sz="1800" dirty="0">
                <a:solidFill>
                  <a:srgbClr val="7030A0"/>
                </a:solidFill>
                <a:latin typeface="Tele-GroteskFet" pitchFamily="2" charset="0"/>
              </a:rPr>
              <a:t>100px</a:t>
            </a:r>
            <a:r>
              <a:rPr lang="en-US" sz="1800" dirty="0" smtClean="0">
                <a:solidFill>
                  <a:srgbClr val="000000"/>
                </a:solidFill>
                <a:latin typeface="Tele-GroteskFet" pitchFamily="2" charset="0"/>
              </a:rPr>
              <a:t>;</a:t>
            </a:r>
          </a:p>
          <a:p>
            <a:pPr marL="401638" lvl="0" indent="0">
              <a:tabLst>
                <a:tab pos="914400" algn="l"/>
              </a:tabLst>
            </a:pPr>
            <a:r>
              <a:rPr lang="es-ES" sz="1800" dirty="0" smtClean="0">
                <a:solidFill>
                  <a:srgbClr val="000000"/>
                </a:solidFill>
                <a:latin typeface="Tele-GroteskFet" pitchFamily="2" charset="0"/>
              </a:rPr>
              <a:t>}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01638" lvl="0" indent="0">
              <a:tabLst>
                <a:tab pos="914400" algn="l"/>
              </a:tabLst>
            </a:pPr>
            <a:r>
              <a:rPr lang="es-ES" sz="1800" dirty="0" smtClean="0">
                <a:solidFill>
                  <a:srgbClr val="000000"/>
                </a:solidFill>
                <a:latin typeface="Tele-GroteskFet" pitchFamily="2" charset="0"/>
              </a:rPr>
              <a:t> </a:t>
            </a:r>
            <a:endParaRPr lang="es-ES" sz="1800" dirty="0">
              <a:solidFill>
                <a:srgbClr val="000000"/>
              </a:solidFill>
              <a:latin typeface="Tele-GroteskFet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696" y="2895788"/>
            <a:ext cx="5584972" cy="30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&amp;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Chrome </a:t>
            </a:r>
            <a:r>
              <a:rPr lang="en-US" dirty="0" err="1" smtClean="0"/>
              <a:t>Dev</a:t>
            </a:r>
            <a:r>
              <a:rPr lang="en-US" dirty="0" smtClean="0"/>
              <a:t> Tool to inspect element (F12)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Right click on the webpage and “</a:t>
            </a:r>
            <a:r>
              <a:rPr lang="en-US" dirty="0" smtClean="0">
                <a:latin typeface="Tele-GroteskFet" pitchFamily="2" charset="0"/>
              </a:rPr>
              <a:t>View Page Source</a:t>
            </a:r>
            <a:r>
              <a:rPr lang="en-US" dirty="0" smtClean="0"/>
              <a:t>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Google </a:t>
            </a:r>
            <a:r>
              <a:rPr lang="en-US" dirty="0"/>
              <a:t>is your best </a:t>
            </a:r>
            <a:r>
              <a:rPr lang="en-US" dirty="0" smtClean="0"/>
              <a:t>friend </a:t>
            </a:r>
            <a:endParaRPr lang="en-US" dirty="0"/>
          </a:p>
          <a:p>
            <a:r>
              <a:rPr lang="en-US" dirty="0" smtClean="0"/>
              <a:t>	Keyword tips: </a:t>
            </a: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dirty="0" smtClean="0">
                <a:latin typeface="Tele-GroteskFet" pitchFamily="2" charset="0"/>
              </a:rPr>
              <a:t>html </a:t>
            </a:r>
            <a:r>
              <a:rPr lang="en-US" i="1" dirty="0" smtClean="0">
                <a:latin typeface="Tele-GroteskFet" pitchFamily="2" charset="0"/>
              </a:rPr>
              <a:t>[element you want]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		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26626" name="Picture 2" descr="https://origin.ih.constantcontact.com/fs060/1101952149093/img/2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0" y="1205489"/>
            <a:ext cx="2541522" cy="169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://g3ar.co.za/wp-content/uploads/2014/07/Reason-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22743"/>
            <a:ext cx="2010507" cy="73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29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7" name="Picture 2" descr="http://8.mshcdn.com/wp-content/gallery/nerdy-valentine-winners/valentine-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090613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ON TODAY’S CODING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nl-NL" b="1" dirty="0" smtClean="0"/>
              <a:t>10:00 – 10:10</a:t>
            </a:r>
            <a:r>
              <a:rPr lang="en-US" altLang="nl-NL" dirty="0" smtClean="0"/>
              <a:t>  	Introduction</a:t>
            </a:r>
          </a:p>
          <a:p>
            <a:pPr eaLnBrk="1" hangingPunct="1">
              <a:defRPr/>
            </a:pPr>
            <a:r>
              <a:rPr lang="en-US" b="1" dirty="0" smtClean="0"/>
              <a:t>10:10 – 12:30</a:t>
            </a:r>
            <a:r>
              <a:rPr lang="en-US" dirty="0" smtClean="0"/>
              <a:t>  	HTML &amp; CSS</a:t>
            </a:r>
          </a:p>
          <a:p>
            <a:pPr eaLnBrk="1" hangingPunct="1">
              <a:defRPr/>
            </a:pPr>
            <a:r>
              <a:rPr lang="en-US" dirty="0" smtClean="0"/>
              <a:t>			Theory and live coding example</a:t>
            </a:r>
          </a:p>
          <a:p>
            <a:pPr>
              <a:defRPr/>
            </a:pPr>
            <a:r>
              <a:rPr lang="en-US" b="1" dirty="0" smtClean="0"/>
              <a:t>12:30 – 13:15</a:t>
            </a:r>
            <a:r>
              <a:rPr lang="en-US" dirty="0" smtClean="0"/>
              <a:t>	Lunch</a:t>
            </a:r>
          </a:p>
          <a:p>
            <a:pPr>
              <a:defRPr/>
            </a:pPr>
            <a:r>
              <a:rPr lang="en-US" b="1" dirty="0" smtClean="0"/>
              <a:t>13:15 – 17:00</a:t>
            </a:r>
            <a:r>
              <a:rPr lang="en-US" dirty="0" smtClean="0"/>
              <a:t> 	Hands-on session: Build your own webpage</a:t>
            </a:r>
          </a:p>
          <a:p>
            <a:pPr>
              <a:defRPr/>
            </a:pPr>
            <a:r>
              <a:rPr lang="en-US" b="1" dirty="0" smtClean="0"/>
              <a:t>17:00 – 17:20</a:t>
            </a:r>
            <a:r>
              <a:rPr lang="en-US" dirty="0" smtClean="0"/>
              <a:t> 	Show off session</a:t>
            </a:r>
          </a:p>
          <a:p>
            <a:pPr>
              <a:defRPr/>
            </a:pPr>
            <a:r>
              <a:rPr lang="en-US" altLang="nl-NL" b="1" dirty="0" smtClean="0">
                <a:ea typeface="ＭＳ Ｐゴシック" pitchFamily="34" charset="-128"/>
              </a:rPr>
              <a:t>17:20 –	18:30</a:t>
            </a:r>
            <a:r>
              <a:rPr lang="en-US" altLang="nl-NL" dirty="0" smtClean="0">
                <a:ea typeface="ＭＳ Ｐゴシック" pitchFamily="34" charset="-128"/>
              </a:rPr>
              <a:t>	Closing and </a:t>
            </a:r>
            <a:r>
              <a:rPr lang="en-US" altLang="nl-NL" dirty="0">
                <a:ea typeface="ＭＳ Ｐゴシック" pitchFamily="34" charset="-128"/>
              </a:rPr>
              <a:t>Happy hour</a:t>
            </a:r>
            <a:endParaRPr lang="en-US" altLang="nl-NL" dirty="0" smtClean="0">
              <a:ea typeface="ＭＳ Ｐゴシック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1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 TOGETHER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04157" y="1708522"/>
            <a:ext cx="4205298" cy="353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153438" y="1672608"/>
            <a:ext cx="3272101" cy="3969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63447" y="5928098"/>
            <a:ext cx="761089" cy="245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8918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SESSION: BUILD YOUR OWN WEBPAGE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10" name="Picture 2" descr="http://johnpolacek.github.io/scrolldeck.js/decks/responsive/img/responsive_web_design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514475"/>
            <a:ext cx="61531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49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SESSION: BUILD YOUR OWN WEBPAGE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704922"/>
              </p:ext>
            </p:extLst>
          </p:nvPr>
        </p:nvGraphicFramePr>
        <p:xfrm>
          <a:off x="1196079" y="1043039"/>
          <a:ext cx="6096000" cy="4937760"/>
        </p:xfrm>
        <a:graphic>
          <a:graphicData uri="http://schemas.openxmlformats.org/drawingml/2006/table">
            <a:tbl>
              <a:tblPr>
                <a:tableStyleId>{72833802-FEF1-4C79-8D5D-14CF1EAF98D9}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accent2"/>
                          </a:solidFill>
                          <a:latin typeface="Tele-GroteskNor" pitchFamily="2" charset="0"/>
                          <a:ea typeface="+mj-ea"/>
                          <a:cs typeface="ＭＳ Ｐゴシック" charset="-128"/>
                        </a:rPr>
                        <a:t>header</a:t>
                      </a:r>
                    </a:p>
                    <a:p>
                      <a:pPr algn="ctr"/>
                      <a:endParaRPr lang="en-US" sz="3600" dirty="0">
                        <a:solidFill>
                          <a:schemeClr val="accent2"/>
                        </a:solidFill>
                        <a:latin typeface="Tele-GroteskNor" pitchFamily="2" charset="0"/>
                        <a:ea typeface="+mj-ea"/>
                        <a:cs typeface="ＭＳ Ｐゴシック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accent2"/>
                          </a:solidFill>
                          <a:latin typeface="Tele-GroteskNor" pitchFamily="2" charset="0"/>
                          <a:ea typeface="+mj-ea"/>
                          <a:cs typeface="ＭＳ Ｐゴシック" charset="-128"/>
                        </a:rPr>
                        <a:t>menu1 – menu2 </a:t>
                      </a:r>
                      <a:r>
                        <a:rPr lang="en-US" sz="2400" kern="1200" baseline="0" dirty="0" smtClean="0">
                          <a:solidFill>
                            <a:schemeClr val="accent2"/>
                          </a:solidFill>
                          <a:latin typeface="Tele-GroteskNor" pitchFamily="2" charset="0"/>
                          <a:ea typeface="+mj-ea"/>
                          <a:cs typeface="ＭＳ Ｐゴシック" charset="-128"/>
                        </a:rPr>
                        <a:t>– menu3</a:t>
                      </a:r>
                      <a:endParaRPr lang="en-US" sz="2400" kern="1200" dirty="0" smtClean="0">
                        <a:solidFill>
                          <a:schemeClr val="accent2"/>
                        </a:solidFill>
                        <a:latin typeface="Tele-GroteskNor" pitchFamily="2" charset="0"/>
                        <a:ea typeface="+mj-ea"/>
                        <a:cs typeface="ＭＳ Ｐゴシック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accent2"/>
                          </a:solidFill>
                          <a:latin typeface="Tele-GroteskNor" pitchFamily="2" charset="0"/>
                        </a:rPr>
                        <a:t>add some content</a:t>
                      </a:r>
                    </a:p>
                    <a:p>
                      <a:pPr algn="ctr"/>
                      <a:endParaRPr lang="en-US" sz="3600" dirty="0" smtClean="0">
                        <a:solidFill>
                          <a:schemeClr val="accent2"/>
                        </a:solidFill>
                        <a:latin typeface="Tele-GroteskNor" pitchFamily="2" charset="0"/>
                      </a:endParaRPr>
                    </a:p>
                    <a:p>
                      <a:pPr algn="ctr"/>
                      <a:endParaRPr lang="en-US" sz="3600" dirty="0" smtClean="0">
                        <a:solidFill>
                          <a:schemeClr val="accent2"/>
                        </a:solidFill>
                        <a:latin typeface="Tele-GroteskNor" pitchFamily="2" charset="0"/>
                      </a:endParaRPr>
                    </a:p>
                    <a:p>
                      <a:pPr algn="ctr"/>
                      <a:endParaRPr lang="en-US" sz="3600" dirty="0" smtClean="0">
                        <a:solidFill>
                          <a:schemeClr val="accent2"/>
                        </a:solidFill>
                        <a:latin typeface="Tele-GroteskNor" pitchFamily="2" charset="0"/>
                      </a:endParaRPr>
                    </a:p>
                    <a:p>
                      <a:pPr algn="ctr"/>
                      <a:endParaRPr lang="en-US" sz="3600" dirty="0">
                        <a:solidFill>
                          <a:schemeClr val="accent2"/>
                        </a:solidFill>
                        <a:latin typeface="Tele-GroteskNor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2"/>
                          </a:solidFill>
                          <a:latin typeface="Tele-GroteskNor" pitchFamily="2" charset="0"/>
                        </a:rPr>
                        <a:t>footer</a:t>
                      </a:r>
                      <a:endParaRPr lang="en-US" sz="3600" dirty="0">
                        <a:solidFill>
                          <a:schemeClr val="accent2"/>
                        </a:solidFill>
                        <a:latin typeface="Tele-GroteskNor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Oval 14"/>
          <p:cNvSpPr/>
          <p:nvPr/>
        </p:nvSpPr>
        <p:spPr>
          <a:xfrm>
            <a:off x="1058919" y="1476410"/>
            <a:ext cx="274320" cy="2743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058919" y="2351506"/>
            <a:ext cx="274320" cy="2743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1058919" y="3915745"/>
            <a:ext cx="274320" cy="2743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064803" y="5587648"/>
            <a:ext cx="274320" cy="2743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9024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HUNGRY FOR MORE? CHECK THESE OUT!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Learn </a:t>
            </a:r>
            <a:r>
              <a:rPr lang="en-US" dirty="0"/>
              <a:t>how to create websites </a:t>
            </a:r>
            <a:r>
              <a:rPr lang="en-US" dirty="0" smtClean="0"/>
              <a:t>with </a:t>
            </a:r>
            <a:r>
              <a:rPr lang="en-US" dirty="0"/>
              <a:t>HTML and CSS</a:t>
            </a:r>
          </a:p>
          <a:p>
            <a:pPr marL="0" indent="0"/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www.codecademy.com/learn/web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E-book HTML &amp; CSS Design and Build Websites By Jon </a:t>
            </a:r>
            <a:r>
              <a:rPr lang="en-US" dirty="0" err="1"/>
              <a:t>Duckett</a:t>
            </a:r>
            <a:endParaRPr lang="en-US" dirty="0"/>
          </a:p>
          <a:p>
            <a:pPr marL="0" indent="0"/>
            <a:r>
              <a:rPr lang="en-US" dirty="0"/>
              <a:t>	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wtf.tw/ref/duckett.pdf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course on HTML, CSS and JavaScript (HTML &amp; CSS section is </a:t>
            </a:r>
            <a:r>
              <a:rPr lang="en-US" dirty="0" smtClean="0"/>
              <a:t>free)</a:t>
            </a:r>
          </a:p>
          <a:p>
            <a:pPr marL="0" indent="0"/>
            <a:r>
              <a:rPr lang="en-US" dirty="0" smtClean="0"/>
              <a:t>	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www.coursera.org/learn/html-css-javascript/home/week/1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Tutorial </a:t>
            </a:r>
            <a:r>
              <a:rPr lang="en-US" dirty="0"/>
              <a:t>source for HTML, </a:t>
            </a:r>
            <a:r>
              <a:rPr lang="en-US" dirty="0" smtClean="0"/>
              <a:t>CSS and </a:t>
            </a:r>
            <a:r>
              <a:rPr lang="en-US" dirty="0"/>
              <a:t>more</a:t>
            </a:r>
          </a:p>
          <a:p>
            <a:pPr marL="0" indent="0"/>
            <a:r>
              <a:rPr lang="en-US" dirty="0" smtClean="0"/>
              <a:t>	</a:t>
            </a: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www.w3schools.com/html/default.asp</a:t>
            </a:r>
            <a:endParaRPr lang="en-US" dirty="0" smtClean="0"/>
          </a:p>
          <a:p>
            <a:pPr marL="0" indent="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474349" y="50239"/>
            <a:ext cx="2629459" cy="232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260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12290" name="Picture 2" descr="https://d1sb2vhc1h1lwk.cloudfront.net/designs2/274287/Preview/262c3a/1/display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090613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30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WE DOING THIS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9" name="Picture 2" descr="\\tsclient\C\Users\Gorden Blom\Desktop\Afstuderen\SIG\hfl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99" y="1519127"/>
            <a:ext cx="4201112" cy="4145859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63447" y="5928098"/>
            <a:ext cx="761089" cy="245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6140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 IS  FOR  SHARING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7808" y="1428987"/>
            <a:ext cx="6352040" cy="4407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63447" y="5928098"/>
            <a:ext cx="761089" cy="245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6043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711453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0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4" t="-465" r="2" b="-2"/>
          <a:stretch>
            <a:fillRect/>
          </a:stretch>
        </p:blipFill>
        <p:spPr bwMode="auto">
          <a:xfrm>
            <a:off x="1655720" y="886005"/>
            <a:ext cx="1309034" cy="2440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dirty="0" smtClean="0">
                <a:latin typeface="Tele-GroteskUlt" pitchFamily="2" charset="0"/>
                <a:ea typeface="ＭＳ Ｐゴシック" panose="020B0600070205080204" pitchFamily="34" charset="-128"/>
                <a:cs typeface="TeleGrotesk Headline Ultra" pitchFamily="2" charset="0"/>
              </a:rPr>
              <a:t>MEET OUR TEAM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731" y="892015"/>
            <a:ext cx="1324205" cy="2440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208" y="2835033"/>
            <a:ext cx="1325880" cy="50292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45720" rIns="45720" rtlCol="0"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Palupi Kusuma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Customer Intelligence Analyst @T-Mobile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31230" y="2834502"/>
            <a:ext cx="1359606" cy="50292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45720" rIns="45720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Wouter van </a:t>
            </a:r>
            <a:r>
              <a:rPr lang="en-US" b="1" dirty="0" smtClean="0">
                <a:solidFill>
                  <a:schemeClr val="bg1"/>
                </a:solidFill>
              </a:rPr>
              <a:t>Diggelen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Front-End Developer</a:t>
            </a:r>
          </a:p>
          <a:p>
            <a:r>
              <a:rPr lang="en-US" dirty="0">
                <a:solidFill>
                  <a:schemeClr val="bg1"/>
                </a:solidFill>
              </a:rPr>
              <a:t>@T-Mobile</a:t>
            </a:r>
          </a:p>
        </p:txBody>
      </p:sp>
      <p:pic>
        <p:nvPicPr>
          <p:cNvPr id="32" name="Picture 1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7" r="26782"/>
          <a:stretch>
            <a:fillRect/>
          </a:stretch>
        </p:blipFill>
        <p:spPr bwMode="auto">
          <a:xfrm>
            <a:off x="2964644" y="895286"/>
            <a:ext cx="1331884" cy="243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60108" y="2834502"/>
            <a:ext cx="1322900" cy="50292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45720" rIns="45720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Armand </a:t>
            </a:r>
            <a:r>
              <a:rPr lang="en-US" b="1" dirty="0" smtClean="0">
                <a:solidFill>
                  <a:schemeClr val="bg1"/>
                </a:solidFill>
              </a:rPr>
              <a:t>Lacle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Front-End Developer</a:t>
            </a:r>
          </a:p>
          <a:p>
            <a:r>
              <a:rPr lang="en-US" dirty="0">
                <a:solidFill>
                  <a:schemeClr val="bg1"/>
                </a:solidFill>
              </a:rPr>
              <a:t>@T-Mobile</a:t>
            </a:r>
          </a:p>
        </p:txBody>
      </p:sp>
      <p:pic>
        <p:nvPicPr>
          <p:cNvPr id="4098" name="Picture 2" descr="http://intranet/CollegaImages/5001088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947" y="897556"/>
            <a:ext cx="1621886" cy="244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1" t="2805" r="24940" b="9988"/>
          <a:stretch>
            <a:fillRect/>
          </a:stretch>
        </p:blipFill>
        <p:spPr bwMode="auto">
          <a:xfrm>
            <a:off x="4285396" y="892389"/>
            <a:ext cx="1286633" cy="243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283009" y="2834502"/>
            <a:ext cx="1289020" cy="50292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45720" rIns="45720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Ozhan Atar 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Front-End Developer</a:t>
            </a:r>
          </a:p>
          <a:p>
            <a:r>
              <a:rPr lang="en-US" dirty="0">
                <a:solidFill>
                  <a:schemeClr val="bg1"/>
                </a:solidFill>
              </a:rPr>
              <a:t>@T-Mobile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4833" y="893711"/>
            <a:ext cx="1377961" cy="244692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572030" y="2837716"/>
            <a:ext cx="1422132" cy="50292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45720" rIns="45720" rtlCol="0"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Gordon Blom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Back-End Developer</a:t>
            </a:r>
          </a:p>
          <a:p>
            <a:r>
              <a:rPr lang="en-US" dirty="0">
                <a:solidFill>
                  <a:schemeClr val="bg1"/>
                </a:solidFill>
              </a:rPr>
              <a:t>@T-Mobile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94163" y="2837716"/>
            <a:ext cx="1377961" cy="50292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45720" rIns="45720" rtlCol="0"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Jasper Kamp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Front-End Developer</a:t>
            </a:r>
          </a:p>
          <a:p>
            <a:r>
              <a:rPr lang="en-US" dirty="0">
                <a:solidFill>
                  <a:schemeClr val="bg1"/>
                </a:solidFill>
              </a:rPr>
              <a:t>@T-Mobile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4920" y="3505829"/>
            <a:ext cx="62946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nl-NL" sz="1600" dirty="0" smtClean="0">
                <a:latin typeface="Tele-GroteskUlt" pitchFamily="2" charset="0"/>
                <a:ea typeface="ＭＳ Ｐゴシック" panose="020B0600070205080204" pitchFamily="34" charset="-128"/>
                <a:cs typeface="TeleGrotesk Headline Ultra" pitchFamily="2" charset="0"/>
              </a:rPr>
              <a:t>SPECIAL GUESTS:</a:t>
            </a:r>
            <a:endParaRPr lang="en-US" sz="16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0645" y="3857682"/>
            <a:ext cx="1555511" cy="211647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430644" y="5480569"/>
            <a:ext cx="1436737" cy="50292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45720" rIns="45720" rtlCol="0">
            <a:no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Jihan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Nizami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Web Developer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 smtClean="0">
                <a:solidFill>
                  <a:schemeClr val="bg1"/>
                </a:solidFill>
              </a:rPr>
              <a:t>eFocus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5856" y="3848351"/>
            <a:ext cx="1476200" cy="213120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847548" y="5480568"/>
            <a:ext cx="1494508" cy="50292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45720" rIns="45720" rtlCol="0"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Terri Nova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Software Engineer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@CGI Netherlands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2" name="Picture 2" descr="http://bookish101.files.wordpress.com/2013/06/hello.gif"/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3205">
            <a:off x="5364853" y="4094774"/>
            <a:ext cx="2849380" cy="1424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06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&amp; RESOURCES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  <a:hlinkClick r:id="rId3"/>
              </a:rPr>
              <a:t>HTTP://</a:t>
            </a:r>
            <a:r>
              <a:rPr lang="en-US" dirty="0" smtClean="0">
                <a:sym typeface="Wingdings" panose="05000000000000000000" pitchFamily="2" charset="2"/>
                <a:hlinkClick r:id="rId3"/>
              </a:rPr>
              <a:t>TMNL.NU/TECHIONISTA</a:t>
            </a: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Visual </a:t>
            </a:r>
            <a:r>
              <a:rPr lang="en-US" dirty="0" smtClean="0"/>
              <a:t>Studio Code: </a:t>
            </a:r>
          </a:p>
          <a:p>
            <a:pPr marL="339725" indent="0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code.visualstudio.com/Download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Chrome Browser: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support.google.com/chrome/answer/95346?hl=en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2" descr="http://www.content4demand.com/wp-content/uploads/2014/12/tool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097" y="2772699"/>
            <a:ext cx="3650226" cy="3650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54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ON TODAY’S CODING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nl-NL" b="1" dirty="0" smtClean="0"/>
              <a:t>10:00 – 10:10</a:t>
            </a:r>
            <a:r>
              <a:rPr lang="en-US" altLang="nl-NL" dirty="0" smtClean="0"/>
              <a:t>  	Introduction</a:t>
            </a:r>
          </a:p>
          <a:p>
            <a:pPr eaLnBrk="1" hangingPunct="1">
              <a:defRPr/>
            </a:pPr>
            <a:r>
              <a:rPr lang="en-US" b="1" dirty="0" smtClean="0"/>
              <a:t>10:10 – 12:30</a:t>
            </a:r>
            <a:r>
              <a:rPr lang="en-US" dirty="0" smtClean="0"/>
              <a:t>  	HTML &amp; CSS</a:t>
            </a:r>
          </a:p>
          <a:p>
            <a:pPr eaLnBrk="1" hangingPunct="1">
              <a:defRPr/>
            </a:pPr>
            <a:r>
              <a:rPr lang="en-US" dirty="0" smtClean="0"/>
              <a:t>			Theory and live coding example</a:t>
            </a:r>
          </a:p>
          <a:p>
            <a:pPr>
              <a:defRPr/>
            </a:pPr>
            <a:r>
              <a:rPr lang="en-US" b="1" dirty="0" smtClean="0"/>
              <a:t>12:30 – 13:15</a:t>
            </a:r>
            <a:r>
              <a:rPr lang="en-US" dirty="0" smtClean="0"/>
              <a:t>	Lunch</a:t>
            </a:r>
          </a:p>
          <a:p>
            <a:pPr>
              <a:defRPr/>
            </a:pPr>
            <a:r>
              <a:rPr lang="en-US" b="1" dirty="0" smtClean="0"/>
              <a:t>13:15 – 17:00</a:t>
            </a:r>
            <a:r>
              <a:rPr lang="en-US" dirty="0" smtClean="0"/>
              <a:t> 	Hands-on session: Build your own webpage</a:t>
            </a:r>
          </a:p>
          <a:p>
            <a:pPr>
              <a:defRPr/>
            </a:pPr>
            <a:r>
              <a:rPr lang="en-US" b="1" dirty="0" smtClean="0"/>
              <a:t>17:00 – 17:20</a:t>
            </a:r>
            <a:r>
              <a:rPr lang="en-US" dirty="0" smtClean="0"/>
              <a:t> 	Show off session</a:t>
            </a:r>
          </a:p>
          <a:p>
            <a:pPr>
              <a:defRPr/>
            </a:pPr>
            <a:r>
              <a:rPr lang="en-US" altLang="nl-NL" b="1" dirty="0" smtClean="0">
                <a:ea typeface="ＭＳ Ｐゴシック" pitchFamily="34" charset="-128"/>
              </a:rPr>
              <a:t>17:20 –	18:30</a:t>
            </a:r>
            <a:r>
              <a:rPr lang="en-US" altLang="nl-NL" dirty="0" smtClean="0">
                <a:ea typeface="ＭＳ Ｐゴシック" pitchFamily="34" charset="-128"/>
              </a:rPr>
              <a:t>	Closing and </a:t>
            </a:r>
            <a:r>
              <a:rPr lang="en-US" altLang="nl-NL" dirty="0">
                <a:ea typeface="ＭＳ Ｐゴシック" pitchFamily="34" charset="-128"/>
              </a:rPr>
              <a:t>Happy hour</a:t>
            </a:r>
            <a:endParaRPr lang="en-US" altLang="nl-NL" dirty="0" smtClean="0">
              <a:ea typeface="ＭＳ Ｐゴシック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3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dirty="0" smtClean="0">
                <a:latin typeface="Tele-GroteskUlt" pitchFamily="2" charset="0"/>
                <a:ea typeface="ＭＳ Ｐゴシック" panose="020B0600070205080204" pitchFamily="34" charset="-128"/>
                <a:cs typeface="TeleGrotesk Headline Ultra" pitchFamily="2" charset="0"/>
              </a:rPr>
              <a:t>GET STARTED WITH HTML &amp; CSS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588" lvl="1" indent="0" eaLnBrk="1" hangingPunct="1"/>
            <a:r>
              <a:rPr lang="en-US" altLang="nl-NL" b="1" dirty="0" smtClean="0">
                <a:ea typeface="ＭＳ Ｐゴシック" panose="020B0600070205080204" pitchFamily="34" charset="-128"/>
              </a:rPr>
              <a:t>Browser (client) vs. server</a:t>
            </a:r>
          </a:p>
          <a:p>
            <a:pPr marL="1588" lvl="1" indent="0" eaLnBrk="1" hangingPunct="1"/>
            <a:r>
              <a:rPr lang="en-US" altLang="nl-NL" b="1" dirty="0" smtClean="0">
                <a:ea typeface="ＭＳ Ｐゴシック" panose="020B0600070205080204" pitchFamily="34" charset="-128"/>
              </a:rPr>
              <a:t>HTML</a:t>
            </a:r>
          </a:p>
          <a:p>
            <a:pPr marL="458788" lvl="1" indent="-45720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nl-NL" dirty="0" smtClean="0">
                <a:ea typeface="ＭＳ Ｐゴシック" panose="020B0600070205080204" pitchFamily="34" charset="-128"/>
              </a:rPr>
              <a:t>Introduction</a:t>
            </a:r>
          </a:p>
          <a:p>
            <a:pPr marL="458788" lvl="1" indent="-45720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nl-NL" dirty="0" smtClean="0">
                <a:ea typeface="ＭＳ Ｐゴシック" panose="020B0600070205080204" pitchFamily="34" charset="-128"/>
              </a:rPr>
              <a:t>Syntax</a:t>
            </a:r>
          </a:p>
          <a:p>
            <a:pPr marL="458788" lvl="1" indent="-45720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nl-NL" dirty="0" smtClean="0">
                <a:ea typeface="ＭＳ Ｐゴシック" panose="020B0600070205080204" pitchFamily="34" charset="-128"/>
              </a:rPr>
              <a:t>Structure</a:t>
            </a:r>
          </a:p>
          <a:p>
            <a:pPr marL="458788" lvl="1" indent="-45720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nl-NL" dirty="0" smtClean="0">
                <a:ea typeface="ＭＳ Ｐゴシック" panose="020B0600070205080204" pitchFamily="34" charset="-128"/>
              </a:rPr>
              <a:t>HTML elements and attributes</a:t>
            </a:r>
          </a:p>
          <a:p>
            <a:pPr marL="458788" lvl="1" indent="-45720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nl-NL" dirty="0" smtClean="0">
                <a:ea typeface="ＭＳ Ｐゴシック" panose="020B0600070205080204" pitchFamily="34" charset="-128"/>
              </a:rPr>
              <a:t>Styling </a:t>
            </a:r>
            <a:endParaRPr lang="en-US" altLang="nl-NL" dirty="0" smtClean="0"/>
          </a:p>
          <a:p>
            <a:pPr marL="1588" lvl="1" indent="0" eaLnBrk="1" hangingPunct="1"/>
            <a:endParaRPr lang="en-US" altLang="nl-NL" dirty="0">
              <a:ea typeface="ＭＳ Ｐゴシック" panose="020B0600070205080204" pitchFamily="34" charset="-128"/>
            </a:endParaRPr>
          </a:p>
          <a:p>
            <a:pPr marL="1588" lvl="1" indent="0" eaLnBrk="1" hangingPunct="1"/>
            <a:endParaRPr lang="en-US" altLang="nl-NL" b="1" dirty="0" smtClean="0">
              <a:ea typeface="ＭＳ Ｐゴシック" panose="020B0600070205080204" pitchFamily="34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1588" lvl="1" indent="0" eaLnBrk="1" hangingPunct="1"/>
            <a:endParaRPr lang="en-US" altLang="nl-NL" b="1" dirty="0" smtClean="0">
              <a:ea typeface="ＭＳ Ｐゴシック" panose="020B0600070205080204" pitchFamily="34" charset="-128"/>
            </a:endParaRPr>
          </a:p>
          <a:p>
            <a:pPr marL="1588" lvl="1" indent="0" eaLnBrk="1" hangingPunct="1"/>
            <a:r>
              <a:rPr lang="en-US" altLang="nl-NL" b="1" dirty="0" smtClean="0">
                <a:ea typeface="ＭＳ Ｐゴシック" panose="020B0600070205080204" pitchFamily="34" charset="-128"/>
              </a:rPr>
              <a:t>CSS</a:t>
            </a:r>
            <a:endParaRPr lang="en-US" altLang="nl-NL" b="1" dirty="0">
              <a:ea typeface="ＭＳ Ｐゴシック" panose="020B0600070205080204" pitchFamily="34" charset="-128"/>
            </a:endParaRPr>
          </a:p>
          <a:p>
            <a:pPr marL="458788" lvl="1" indent="-45720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nl-NL" dirty="0" smtClean="0">
                <a:ea typeface="ＭＳ Ｐゴシック" panose="020B0600070205080204" pitchFamily="34" charset="-128"/>
              </a:rPr>
              <a:t>Introduction</a:t>
            </a:r>
          </a:p>
          <a:p>
            <a:pPr marL="458788" lvl="1" indent="-45720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nl-NL" dirty="0" smtClean="0">
                <a:ea typeface="ＭＳ Ｐゴシック" panose="020B0600070205080204" pitchFamily="34" charset="-128"/>
              </a:rPr>
              <a:t>Syntax</a:t>
            </a:r>
            <a:endParaRPr lang="en-US" altLang="nl-NL" dirty="0">
              <a:ea typeface="ＭＳ Ｐゴシック" panose="020B0600070205080204" pitchFamily="34" charset="-128"/>
            </a:endParaRPr>
          </a:p>
          <a:p>
            <a:pPr marL="458788" lvl="1" indent="-45720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nl-NL" dirty="0">
                <a:ea typeface="ＭＳ Ｐゴシック" panose="020B0600070205080204" pitchFamily="34" charset="-128"/>
              </a:rPr>
              <a:t>Class vs. ID</a:t>
            </a:r>
          </a:p>
          <a:p>
            <a:pPr marL="458788" lvl="1" indent="-45720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nl-NL" dirty="0" smtClean="0">
                <a:ea typeface="ＭＳ Ｐゴシック" panose="020B0600070205080204" pitchFamily="34" charset="-128"/>
              </a:rPr>
              <a:t>Elements</a:t>
            </a:r>
            <a:endParaRPr lang="en-US" altLang="nl-NL" dirty="0">
              <a:ea typeface="ＭＳ Ｐゴシック" panose="020B0600070205080204" pitchFamily="34" charset="-128"/>
            </a:endParaRPr>
          </a:p>
          <a:p>
            <a:pPr marL="458788" lvl="1" indent="-45720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nl-NL" dirty="0">
                <a:ea typeface="ＭＳ Ｐゴシック" panose="020B0600070205080204" pitchFamily="34" charset="-128"/>
              </a:rPr>
              <a:t>Positioning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Public / </a:t>
            </a:r>
            <a:r>
              <a:rPr lang="en-US" dirty="0" err="1" smtClean="0"/>
              <a:t>Techionista</a:t>
            </a:r>
            <a:r>
              <a:rPr lang="en-US" dirty="0" smtClean="0"/>
              <a:t> Coding Class with T-Mobile Netherlands B.V.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15 November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6DAF1-F925-4FD3-A0F7-C3685D6AE30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5" name="Picture 8" descr="http://www.hortongroup.com/sites/default/files/410x420xtech-icons-css-html.jpg.pagespeed.ic.iR8bwCuvL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442" y="222563"/>
            <a:ext cx="2391958" cy="2450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7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2W_V2">
  <a:themeElements>
    <a:clrScheme name="Custom 2">
      <a:dk1>
        <a:srgbClr val="E20074"/>
      </a:dk1>
      <a:lt1>
        <a:srgbClr val="FFFFFF"/>
      </a:lt1>
      <a:dk2>
        <a:srgbClr val="E20074"/>
      </a:dk2>
      <a:lt2>
        <a:srgbClr val="969696"/>
      </a:lt2>
      <a:accent1>
        <a:srgbClr val="E20074"/>
      </a:accent1>
      <a:accent2>
        <a:srgbClr val="000000"/>
      </a:accent2>
      <a:accent3>
        <a:srgbClr val="FFFFFF"/>
      </a:accent3>
      <a:accent4>
        <a:srgbClr val="C90077"/>
      </a:accent4>
      <a:accent5>
        <a:srgbClr val="F4AAC5"/>
      </a:accent5>
      <a:accent6>
        <a:srgbClr val="000000"/>
      </a:accent6>
      <a:hlink>
        <a:srgbClr val="E20074"/>
      </a:hlink>
      <a:folHlink>
        <a:srgbClr val="E20074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1097</TotalTime>
  <Words>1163</Words>
  <Application>Microsoft Office PowerPoint</Application>
  <PresentationFormat>On-screen Show (4:3)</PresentationFormat>
  <Paragraphs>387</Paragraphs>
  <Slides>33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ＭＳ Ｐゴシック</vt:lpstr>
      <vt:lpstr>Arial</vt:lpstr>
      <vt:lpstr>Calibri</vt:lpstr>
      <vt:lpstr>TeleGrotesk Headline Ultra</vt:lpstr>
      <vt:lpstr>Tele-GroteskFet</vt:lpstr>
      <vt:lpstr>Tele-GroteskHal</vt:lpstr>
      <vt:lpstr>Tele-GroteskNor</vt:lpstr>
      <vt:lpstr>Tele-GroteskUlt</vt:lpstr>
      <vt:lpstr>Wingdings</vt:lpstr>
      <vt:lpstr>P2W_V2</vt:lpstr>
      <vt:lpstr>think-cell Slide</vt:lpstr>
      <vt:lpstr>PowerPoint Presentation</vt:lpstr>
      <vt:lpstr>T-MOBILE: A  TECHNOLOGY  COMPANY</vt:lpstr>
      <vt:lpstr>WORKING  TOGETHER</vt:lpstr>
      <vt:lpstr>WHY ARE WE DOING THIS</vt:lpstr>
      <vt:lpstr>LIFE  IS  FOR  SHARING</vt:lpstr>
      <vt:lpstr>MEET OUR TEAM</vt:lpstr>
      <vt:lpstr>TOOLS &amp; RESOURCES  HTTP://TMNL.NU/TECHIONISTA   </vt:lpstr>
      <vt:lpstr>AGENDA ON TODAY’S CODING CLASS</vt:lpstr>
      <vt:lpstr>GET STARTED WITH HTML &amp; CSS</vt:lpstr>
      <vt:lpstr>HOW WEB BROWSER (CLIENT) COMMUNICATES WITH SERVER</vt:lpstr>
      <vt:lpstr>HTML &amp; CSS ARE BFF FOR LIFE</vt:lpstr>
      <vt:lpstr>WHAT IS HTML?</vt:lpstr>
      <vt:lpstr>HTML SYNTAX</vt:lpstr>
      <vt:lpstr>HTML STRUCTURE</vt:lpstr>
      <vt:lpstr>WE HAVE OUR FIRST WEBPAGE, YES! SAVE IT AS INDEX.HTML</vt:lpstr>
      <vt:lpstr>VIEW IT ON YOUR (FAVORITE) BROWSER</vt:lpstr>
      <vt:lpstr>HTML ELEMENTS AND ATTRIBUTES </vt:lpstr>
      <vt:lpstr>HTML ELEMENTS AND ATTRIBUTES </vt:lpstr>
      <vt:lpstr>HTML ELEMENTS AND ATTRIBUTES </vt:lpstr>
      <vt:lpstr>HTML ELEMENTS AND ATTRIBUTES </vt:lpstr>
      <vt:lpstr>HTML STYLING IN 3 WAYS </vt:lpstr>
      <vt:lpstr>WHAT IS CSS?</vt:lpstr>
      <vt:lpstr>CSS SYNTAX</vt:lpstr>
      <vt:lpstr>CSS ELEMENTS &amp; ATTRIBUTES</vt:lpstr>
      <vt:lpstr>CONNECT HTML ELEMENT WITH CSS via CLASS &amp; ID</vt:lpstr>
      <vt:lpstr>CSS POSITIONING</vt:lpstr>
      <vt:lpstr>TIPS &amp; TRICKS</vt:lpstr>
      <vt:lpstr>PowerPoint Presentation</vt:lpstr>
      <vt:lpstr>AGENDA ON TODAY’S CODING CLASS</vt:lpstr>
      <vt:lpstr>HANDS-ON SESSION: BUILD YOUR OWN WEBPAGE</vt:lpstr>
      <vt:lpstr>HANDS-ON SESSION: BUILD YOUR OWN WEBPAGE</vt:lpstr>
      <vt:lpstr>HUNGRY FOR MORE? CHECK THESE OUT!</vt:lpstr>
      <vt:lpstr>PowerPoint Presentation</vt:lpstr>
    </vt:vector>
  </TitlesOfParts>
  <Manager/>
  <Company>T-Mobile Netherlands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BIJ VOORKEUR IN KAPITAAL</dc:title>
  <dc:subject/>
  <dc:creator>SM van Arend</dc:creator>
  <cp:keywords/>
  <dc:description/>
  <cp:lastModifiedBy>Kamp, Jasper</cp:lastModifiedBy>
  <cp:revision>254</cp:revision>
  <dcterms:created xsi:type="dcterms:W3CDTF">2012-12-04T10:06:56Z</dcterms:created>
  <dcterms:modified xsi:type="dcterms:W3CDTF">2015-12-18T10:40:41Z</dcterms:modified>
  <cp:category/>
</cp:coreProperties>
</file>